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503030501040103" pitchFamily="34" charset="0"/>
      <p:regular r:id="rId18"/>
    </p:embeddedFont>
    <p:embeddedFont>
      <p:font typeface="Canva Sans Bold" panose="020B0803030501040103" pitchFamily="34" charset="0"/>
      <p:regular r:id="rId19"/>
      <p:bold r:id="rId20"/>
    </p:embeddedFont>
    <p:embeddedFont>
      <p:font typeface="Cormorant Garamond" pitchFamily="2" charset="77"/>
      <p:regular r:id="rId21"/>
    </p:embeddedFont>
    <p:embeddedFont>
      <p:font typeface="Cormorant Garamond Bold" pitchFamily="2" charset="77"/>
      <p:regular r:id="rId22"/>
      <p:bold r:id="rId23"/>
    </p:embeddedFont>
    <p:embeddedFont>
      <p:font typeface="Cormorant Garamond Bold Italics" pitchFamily="2" charset="77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1" autoAdjust="0"/>
  </p:normalViewPr>
  <p:slideViewPr>
    <p:cSldViewPr>
      <p:cViewPr varScale="1">
        <p:scale>
          <a:sx n="79" d="100"/>
          <a:sy n="79" d="100"/>
        </p:scale>
        <p:origin x="6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hyperlink" Target="https://www.canva.com/design/DAGXn_G8UiU/YY4sDgk1oUNjCoRHqvl7nA/edit?ui=eyJEIjp7IlAiOnsiQiI6ZmFsc2V9fX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8.svg"/><Relationship Id="rId7" Type="http://schemas.openxmlformats.org/officeDocument/2006/relationships/image" Target="../media/image3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D321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D3212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49752" y="801412"/>
            <a:ext cx="2991718" cy="489894"/>
          </a:xfrm>
          <a:custGeom>
            <a:avLst/>
            <a:gdLst/>
            <a:ahLst/>
            <a:cxnLst/>
            <a:rect l="l" t="t" r="r" b="b"/>
            <a:pathLst>
              <a:path w="2991718" h="489894">
                <a:moveTo>
                  <a:pt x="0" y="0"/>
                </a:moveTo>
                <a:lnTo>
                  <a:pt x="2991718" y="0"/>
                </a:lnTo>
                <a:lnTo>
                  <a:pt x="2991718" y="489894"/>
                </a:lnTo>
                <a:lnTo>
                  <a:pt x="0" y="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46530" y="9013353"/>
            <a:ext cx="2991718" cy="489894"/>
          </a:xfrm>
          <a:custGeom>
            <a:avLst/>
            <a:gdLst/>
            <a:ahLst/>
            <a:cxnLst/>
            <a:rect l="l" t="t" r="r" b="b"/>
            <a:pathLst>
              <a:path w="2991718" h="489894">
                <a:moveTo>
                  <a:pt x="0" y="0"/>
                </a:moveTo>
                <a:lnTo>
                  <a:pt x="2991718" y="0"/>
                </a:lnTo>
                <a:lnTo>
                  <a:pt x="2991718" y="489894"/>
                </a:lnTo>
                <a:lnTo>
                  <a:pt x="0" y="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-1783820"/>
            <a:ext cx="9158735" cy="12070820"/>
          </a:xfrm>
          <a:custGeom>
            <a:avLst/>
            <a:gdLst/>
            <a:ahLst/>
            <a:cxnLst/>
            <a:rect l="l" t="t" r="r" b="b"/>
            <a:pathLst>
              <a:path w="9158735" h="12070820">
                <a:moveTo>
                  <a:pt x="0" y="0"/>
                </a:moveTo>
                <a:lnTo>
                  <a:pt x="9158735" y="0"/>
                </a:lnTo>
                <a:lnTo>
                  <a:pt x="9158735" y="12070820"/>
                </a:lnTo>
                <a:lnTo>
                  <a:pt x="0" y="12070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9022752" y="-1924200"/>
            <a:ext cx="9265248" cy="12211200"/>
          </a:xfrm>
          <a:custGeom>
            <a:avLst/>
            <a:gdLst/>
            <a:ahLst/>
            <a:cxnLst/>
            <a:rect l="l" t="t" r="r" b="b"/>
            <a:pathLst>
              <a:path w="9265248" h="12211200">
                <a:moveTo>
                  <a:pt x="9265248" y="0"/>
                </a:moveTo>
                <a:lnTo>
                  <a:pt x="0" y="0"/>
                </a:lnTo>
                <a:lnTo>
                  <a:pt x="0" y="12211200"/>
                </a:lnTo>
                <a:lnTo>
                  <a:pt x="9265248" y="12211200"/>
                </a:lnTo>
                <a:lnTo>
                  <a:pt x="92652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8108" y="2529930"/>
            <a:ext cx="17016402" cy="161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13"/>
              </a:lnSpc>
              <a:spcBef>
                <a:spcPct val="0"/>
              </a:spcBef>
            </a:pPr>
            <a:r>
              <a:rPr lang="en-US" sz="9438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Tucson Restaurant Recommendation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3764" y="5481329"/>
            <a:ext cx="15467126" cy="169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9" dirty="0">
                <a:solidFill>
                  <a:srgbClr val="B13A3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Using Hybrid &amp; Item-Based Collaborative Filtering Approach</a:t>
            </a:r>
          </a:p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endParaRPr lang="en-US" sz="4889" dirty="0">
              <a:solidFill>
                <a:srgbClr val="B13A37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49752" y="7041594"/>
            <a:ext cx="6988496" cy="51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15 February, 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22179" y="1977106"/>
            <a:ext cx="11643643" cy="53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B13A37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Presented by Xavier Inyangat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818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l="-421" r="-4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6859121" y="3384579"/>
            <a:ext cx="11359332" cy="6175346"/>
          </a:xfrm>
          <a:custGeom>
            <a:avLst/>
            <a:gdLst/>
            <a:ahLst/>
            <a:cxnLst/>
            <a:rect l="l" t="t" r="r" b="b"/>
            <a:pathLst>
              <a:path w="11359332" h="6175346">
                <a:moveTo>
                  <a:pt x="0" y="0"/>
                </a:moveTo>
                <a:lnTo>
                  <a:pt x="11359332" y="0"/>
                </a:lnTo>
                <a:lnTo>
                  <a:pt x="11359332" y="6175346"/>
                </a:lnTo>
                <a:lnTo>
                  <a:pt x="0" y="617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315016"/>
            <a:ext cx="18218453" cy="88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 1: Item-based Colaborative 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1367" y="1292510"/>
            <a:ext cx="10654264" cy="170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053" lvl="1" indent="-263527" algn="l">
              <a:lnSpc>
                <a:spcPts val="3417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Finds restaurants that are similar based on structured data.</a:t>
            </a:r>
          </a:p>
          <a:p>
            <a:pPr marL="527053" lvl="1" indent="-263527" algn="l">
              <a:lnSpc>
                <a:spcPts val="3417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Uses past customer interactions and ratings trends to measure similarity.</a:t>
            </a:r>
          </a:p>
          <a:p>
            <a:pPr marL="527053" lvl="1" indent="-263527" algn="l">
              <a:lnSpc>
                <a:spcPts val="3417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Similarity is computed using Cosine Similarity on numerical business features</a:t>
            </a:r>
          </a:p>
          <a:p>
            <a:pPr algn="ctr">
              <a:lnSpc>
                <a:spcPts val="3417"/>
              </a:lnSpc>
              <a:spcBef>
                <a:spcPct val="0"/>
              </a:spcBef>
            </a:pPr>
            <a:endParaRPr lang="en-US" sz="2441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01843" y="6801482"/>
            <a:ext cx="21704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Feature Engineering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48028" y="6977695"/>
            <a:ext cx="21704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Evaluate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54611" y="5002079"/>
            <a:ext cx="262974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Generate top-n 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3133" y="3736998"/>
            <a:ext cx="21704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Cosine Similarity Matrix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3397" y="4914923"/>
            <a:ext cx="21704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Vectorization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81394" y="7550782"/>
            <a:ext cx="32281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Extracted Ratings, Reviews, categories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21275" y="7455532"/>
            <a:ext cx="20667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Precision, Recall, MAP, NDCG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94416" y="4825867"/>
            <a:ext cx="32281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Computed Cosine Similarty from vector matrices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27277" y="5367204"/>
            <a:ext cx="322816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Normalized features, used TF-IDF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489" y="1362122"/>
            <a:ext cx="6536717" cy="44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3"/>
              </a:lnSpc>
              <a:spcBef>
                <a:spcPct val="0"/>
              </a:spcBef>
            </a:pPr>
            <a:r>
              <a:rPr lang="en-US" sz="263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YOU LIKE just ONE RESTAURANT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672" y="9464675"/>
            <a:ext cx="8186170" cy="55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3"/>
              </a:lnSpc>
              <a:spcBef>
                <a:spcPct val="0"/>
              </a:spcBef>
            </a:pPr>
            <a:r>
              <a:rPr lang="en-US" sz="323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 KNOW 10 MORE YOU MAY LIKE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0" y="1522439"/>
            <a:ext cx="4144000" cy="5571904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42969" y="0"/>
                  </a:moveTo>
                  <a:lnTo>
                    <a:pt x="815313" y="0"/>
                  </a:lnTo>
                  <a:cubicBezTo>
                    <a:pt x="839044" y="0"/>
                    <a:pt x="858282" y="19238"/>
                    <a:pt x="858282" y="42969"/>
                  </a:cubicBezTo>
                  <a:lnTo>
                    <a:pt x="858282" y="1111052"/>
                  </a:lnTo>
                  <a:cubicBezTo>
                    <a:pt x="858282" y="1122448"/>
                    <a:pt x="853755" y="1133378"/>
                    <a:pt x="845697" y="1141436"/>
                  </a:cubicBezTo>
                  <a:cubicBezTo>
                    <a:pt x="837638" y="1149494"/>
                    <a:pt x="826709" y="1154021"/>
                    <a:pt x="815313" y="1154021"/>
                  </a:cubicBezTo>
                  <a:lnTo>
                    <a:pt x="42969" y="1154021"/>
                  </a:lnTo>
                  <a:cubicBezTo>
                    <a:pt x="19238" y="1154021"/>
                    <a:pt x="0" y="1134783"/>
                    <a:pt x="0" y="1111052"/>
                  </a:cubicBezTo>
                  <a:lnTo>
                    <a:pt x="0" y="42969"/>
                  </a:lnTo>
                  <a:cubicBezTo>
                    <a:pt x="0" y="19238"/>
                    <a:pt x="19238" y="0"/>
                    <a:pt x="42969" y="0"/>
                  </a:cubicBezTo>
                  <a:close/>
                </a:path>
              </a:pathLst>
            </a:custGeom>
            <a:blipFill>
              <a:blip r:embed="rId2"/>
              <a:stretch>
                <a:fillRect l="-421" r="-4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195518" y="1435300"/>
            <a:ext cx="10063782" cy="4011438"/>
          </a:xfrm>
          <a:custGeom>
            <a:avLst/>
            <a:gdLst/>
            <a:ahLst/>
            <a:cxnLst/>
            <a:rect l="l" t="t" r="r" b="b"/>
            <a:pathLst>
              <a:path w="10063782" h="4011438">
                <a:moveTo>
                  <a:pt x="0" y="0"/>
                </a:moveTo>
                <a:lnTo>
                  <a:pt x="10063782" y="0"/>
                </a:lnTo>
                <a:lnTo>
                  <a:pt x="10063782" y="4011437"/>
                </a:lnTo>
                <a:lnTo>
                  <a:pt x="0" y="4011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009687" y="1780231"/>
            <a:ext cx="6099021" cy="3894192"/>
            <a:chOff x="0" y="0"/>
            <a:chExt cx="10056655" cy="6421120"/>
          </a:xfrm>
        </p:grpSpPr>
        <p:sp>
          <p:nvSpPr>
            <p:cNvPr id="6" name="Freeform 6"/>
            <p:cNvSpPr/>
            <p:nvPr/>
          </p:nvSpPr>
          <p:spPr>
            <a:xfrm>
              <a:off x="32585" y="35560"/>
              <a:ext cx="9976549" cy="6344920"/>
            </a:xfrm>
            <a:custGeom>
              <a:avLst/>
              <a:gdLst/>
              <a:ahLst/>
              <a:cxnLst/>
              <a:rect l="l" t="t" r="r" b="b"/>
              <a:pathLst>
                <a:path w="9976549" h="6344920">
                  <a:moveTo>
                    <a:pt x="5140340" y="367030"/>
                  </a:moveTo>
                  <a:cubicBezTo>
                    <a:pt x="4350145" y="373380"/>
                    <a:pt x="4276828" y="393700"/>
                    <a:pt x="4105755" y="401320"/>
                  </a:cubicBezTo>
                  <a:cubicBezTo>
                    <a:pt x="3782617" y="415290"/>
                    <a:pt x="2980203" y="412750"/>
                    <a:pt x="2699154" y="398780"/>
                  </a:cubicBezTo>
                  <a:cubicBezTo>
                    <a:pt x="2578316" y="392430"/>
                    <a:pt x="2532154" y="377190"/>
                    <a:pt x="2439829" y="373380"/>
                  </a:cubicBezTo>
                  <a:cubicBezTo>
                    <a:pt x="2335284" y="367030"/>
                    <a:pt x="2225309" y="375920"/>
                    <a:pt x="2101756" y="370840"/>
                  </a:cubicBezTo>
                  <a:cubicBezTo>
                    <a:pt x="1955122" y="364490"/>
                    <a:pt x="1767756" y="339090"/>
                    <a:pt x="1618406" y="331470"/>
                  </a:cubicBezTo>
                  <a:cubicBezTo>
                    <a:pt x="1488065" y="325120"/>
                    <a:pt x="1365870" y="316230"/>
                    <a:pt x="1251821" y="326390"/>
                  </a:cubicBezTo>
                  <a:cubicBezTo>
                    <a:pt x="1149992" y="334010"/>
                    <a:pt x="1068529" y="364490"/>
                    <a:pt x="968057" y="378460"/>
                  </a:cubicBezTo>
                  <a:cubicBezTo>
                    <a:pt x="855366" y="394970"/>
                    <a:pt x="719594" y="393700"/>
                    <a:pt x="609618" y="412750"/>
                  </a:cubicBezTo>
                  <a:cubicBezTo>
                    <a:pt x="513220" y="430530"/>
                    <a:pt x="389667" y="435610"/>
                    <a:pt x="343504" y="485140"/>
                  </a:cubicBezTo>
                  <a:cubicBezTo>
                    <a:pt x="305488" y="524510"/>
                    <a:pt x="321781" y="577850"/>
                    <a:pt x="314992" y="654050"/>
                  </a:cubicBezTo>
                  <a:cubicBezTo>
                    <a:pt x="302773" y="803910"/>
                    <a:pt x="327212" y="1096010"/>
                    <a:pt x="312277" y="1333500"/>
                  </a:cubicBezTo>
                  <a:cubicBezTo>
                    <a:pt x="295984" y="1597660"/>
                    <a:pt x="229456" y="1875790"/>
                    <a:pt x="211805" y="2165350"/>
                  </a:cubicBezTo>
                  <a:cubicBezTo>
                    <a:pt x="192797" y="2480310"/>
                    <a:pt x="188724" y="2954020"/>
                    <a:pt x="211805" y="3152140"/>
                  </a:cubicBezTo>
                  <a:cubicBezTo>
                    <a:pt x="221309" y="3239770"/>
                    <a:pt x="243033" y="3270250"/>
                    <a:pt x="255252" y="3338830"/>
                  </a:cubicBezTo>
                  <a:cubicBezTo>
                    <a:pt x="268830" y="3422650"/>
                    <a:pt x="281049" y="3501390"/>
                    <a:pt x="289195" y="3618230"/>
                  </a:cubicBezTo>
                  <a:cubicBezTo>
                    <a:pt x="301415" y="3813810"/>
                    <a:pt x="282407" y="4149090"/>
                    <a:pt x="291911" y="4401820"/>
                  </a:cubicBezTo>
                  <a:cubicBezTo>
                    <a:pt x="300057" y="4639310"/>
                    <a:pt x="317708" y="4875530"/>
                    <a:pt x="342147" y="5088890"/>
                  </a:cubicBezTo>
                  <a:cubicBezTo>
                    <a:pt x="363870" y="5278120"/>
                    <a:pt x="393740" y="5500370"/>
                    <a:pt x="422252" y="5622290"/>
                  </a:cubicBezTo>
                  <a:cubicBezTo>
                    <a:pt x="438545" y="5687060"/>
                    <a:pt x="434472" y="5720080"/>
                    <a:pt x="472488" y="5769610"/>
                  </a:cubicBezTo>
                  <a:cubicBezTo>
                    <a:pt x="537659" y="5853430"/>
                    <a:pt x="764399" y="5977890"/>
                    <a:pt x="855366" y="6023610"/>
                  </a:cubicBezTo>
                  <a:cubicBezTo>
                    <a:pt x="900171" y="6047740"/>
                    <a:pt x="912390" y="6051550"/>
                    <a:pt x="963984" y="6064250"/>
                  </a:cubicBezTo>
                  <a:cubicBezTo>
                    <a:pt x="1076675" y="6094730"/>
                    <a:pt x="1336000" y="6136640"/>
                    <a:pt x="1524723" y="6151880"/>
                  </a:cubicBezTo>
                  <a:cubicBezTo>
                    <a:pt x="1716162" y="6167120"/>
                    <a:pt x="1933398" y="6168390"/>
                    <a:pt x="2105829" y="6156960"/>
                  </a:cubicBezTo>
                  <a:cubicBezTo>
                    <a:pt x="2247032" y="6148070"/>
                    <a:pt x="2343430" y="6129020"/>
                    <a:pt x="2485991" y="6103620"/>
                  </a:cubicBezTo>
                  <a:cubicBezTo>
                    <a:pt x="2673357" y="6070600"/>
                    <a:pt x="2953048" y="5988050"/>
                    <a:pt x="3129552" y="5969000"/>
                  </a:cubicBezTo>
                  <a:cubicBezTo>
                    <a:pt x="3250389" y="5956300"/>
                    <a:pt x="3330495" y="5972810"/>
                    <a:pt x="3439113" y="5967730"/>
                  </a:cubicBezTo>
                  <a:cubicBezTo>
                    <a:pt x="3557235" y="5962650"/>
                    <a:pt x="3656349" y="5942330"/>
                    <a:pt x="3812487" y="5934710"/>
                  </a:cubicBezTo>
                  <a:cubicBezTo>
                    <a:pt x="4075885" y="5920740"/>
                    <a:pt x="4697722" y="5929630"/>
                    <a:pt x="4876942" y="5916930"/>
                  </a:cubicBezTo>
                  <a:cubicBezTo>
                    <a:pt x="4936681" y="5913120"/>
                    <a:pt x="4942112" y="5905500"/>
                    <a:pt x="4996421" y="5901690"/>
                  </a:cubicBezTo>
                  <a:cubicBezTo>
                    <a:pt x="5106397" y="5895340"/>
                    <a:pt x="5373868" y="5911850"/>
                    <a:pt x="5500137" y="5902960"/>
                  </a:cubicBezTo>
                  <a:cubicBezTo>
                    <a:pt x="5577527" y="5897880"/>
                    <a:pt x="5629120" y="5881370"/>
                    <a:pt x="5684787" y="5877560"/>
                  </a:cubicBezTo>
                  <a:cubicBezTo>
                    <a:pt x="5728234" y="5873750"/>
                    <a:pt x="5739096" y="5876290"/>
                    <a:pt x="5802909" y="5876290"/>
                  </a:cubicBezTo>
                  <a:cubicBezTo>
                    <a:pt x="6073096" y="5877560"/>
                    <a:pt x="7451185" y="5872480"/>
                    <a:pt x="7907379" y="5888990"/>
                  </a:cubicBezTo>
                  <a:cubicBezTo>
                    <a:pt x="8128689" y="5896610"/>
                    <a:pt x="8219655" y="5915660"/>
                    <a:pt x="8397518" y="5922010"/>
                  </a:cubicBezTo>
                  <a:cubicBezTo>
                    <a:pt x="8612038" y="5928360"/>
                    <a:pt x="8936534" y="5934710"/>
                    <a:pt x="9104891" y="5920740"/>
                  </a:cubicBezTo>
                  <a:cubicBezTo>
                    <a:pt x="9199932" y="5913120"/>
                    <a:pt x="9252883" y="5911850"/>
                    <a:pt x="9326200" y="5885180"/>
                  </a:cubicBezTo>
                  <a:cubicBezTo>
                    <a:pt x="9409022" y="5855970"/>
                    <a:pt x="9518997" y="5783580"/>
                    <a:pt x="9571948" y="5740400"/>
                  </a:cubicBezTo>
                  <a:cubicBezTo>
                    <a:pt x="9600460" y="5716270"/>
                    <a:pt x="9614038" y="5698490"/>
                    <a:pt x="9631688" y="5674360"/>
                  </a:cubicBezTo>
                  <a:cubicBezTo>
                    <a:pt x="9647981" y="5648960"/>
                    <a:pt x="9658842" y="5624830"/>
                    <a:pt x="9671062" y="5590540"/>
                  </a:cubicBezTo>
                  <a:cubicBezTo>
                    <a:pt x="9691428" y="5537200"/>
                    <a:pt x="9713151" y="5471160"/>
                    <a:pt x="9729444" y="5380990"/>
                  </a:cubicBezTo>
                  <a:cubicBezTo>
                    <a:pt x="9756598" y="5227320"/>
                    <a:pt x="9776964" y="4963160"/>
                    <a:pt x="9786468" y="4744720"/>
                  </a:cubicBezTo>
                  <a:cubicBezTo>
                    <a:pt x="9797330" y="4514850"/>
                    <a:pt x="9795972" y="4309110"/>
                    <a:pt x="9787826" y="4034790"/>
                  </a:cubicBezTo>
                  <a:cubicBezTo>
                    <a:pt x="9778322" y="3656330"/>
                    <a:pt x="9721298" y="2975610"/>
                    <a:pt x="9713151" y="2682240"/>
                  </a:cubicBezTo>
                  <a:cubicBezTo>
                    <a:pt x="9709078" y="2540000"/>
                    <a:pt x="9707720" y="2489200"/>
                    <a:pt x="9713151" y="2367280"/>
                  </a:cubicBezTo>
                  <a:cubicBezTo>
                    <a:pt x="9721298" y="2199640"/>
                    <a:pt x="9764744" y="1924050"/>
                    <a:pt x="9772891" y="1769110"/>
                  </a:cubicBezTo>
                  <a:cubicBezTo>
                    <a:pt x="9776964" y="1671320"/>
                    <a:pt x="9778322" y="1628140"/>
                    <a:pt x="9771533" y="1530350"/>
                  </a:cubicBezTo>
                  <a:cubicBezTo>
                    <a:pt x="9762030" y="1372870"/>
                    <a:pt x="9711794" y="1107440"/>
                    <a:pt x="9695501" y="914400"/>
                  </a:cubicBezTo>
                  <a:cubicBezTo>
                    <a:pt x="9681924" y="745490"/>
                    <a:pt x="9623542" y="478790"/>
                    <a:pt x="9673778" y="436880"/>
                  </a:cubicBezTo>
                  <a:cubicBezTo>
                    <a:pt x="9696858" y="417830"/>
                    <a:pt x="9781037" y="449580"/>
                    <a:pt x="9781037" y="452120"/>
                  </a:cubicBezTo>
                  <a:cubicBezTo>
                    <a:pt x="9781037" y="455930"/>
                    <a:pt x="9690070" y="468630"/>
                    <a:pt x="9649338" y="453390"/>
                  </a:cubicBezTo>
                  <a:cubicBezTo>
                    <a:pt x="9603176" y="435610"/>
                    <a:pt x="9578737" y="367030"/>
                    <a:pt x="9525786" y="334010"/>
                  </a:cubicBezTo>
                  <a:cubicBezTo>
                    <a:pt x="9457899" y="293370"/>
                    <a:pt x="9377793" y="264160"/>
                    <a:pt x="9266461" y="241300"/>
                  </a:cubicBezTo>
                  <a:cubicBezTo>
                    <a:pt x="9084525" y="203200"/>
                    <a:pt x="8784469" y="201930"/>
                    <a:pt x="8526502" y="194310"/>
                  </a:cubicBezTo>
                  <a:cubicBezTo>
                    <a:pt x="8242737" y="186690"/>
                    <a:pt x="7887014" y="181610"/>
                    <a:pt x="7634477" y="196850"/>
                  </a:cubicBezTo>
                  <a:cubicBezTo>
                    <a:pt x="7445754" y="209550"/>
                    <a:pt x="7314055" y="228600"/>
                    <a:pt x="7144340" y="256540"/>
                  </a:cubicBezTo>
                  <a:cubicBezTo>
                    <a:pt x="6955616" y="287020"/>
                    <a:pt x="6715298" y="355600"/>
                    <a:pt x="6555087" y="375920"/>
                  </a:cubicBezTo>
                  <a:cubicBezTo>
                    <a:pt x="6445112" y="391160"/>
                    <a:pt x="6374510" y="389890"/>
                    <a:pt x="6274039" y="392430"/>
                  </a:cubicBezTo>
                  <a:cubicBezTo>
                    <a:pt x="6157274" y="396240"/>
                    <a:pt x="6016071" y="406400"/>
                    <a:pt x="5896592" y="392430"/>
                  </a:cubicBezTo>
                  <a:cubicBezTo>
                    <a:pt x="5785258" y="379730"/>
                    <a:pt x="5687503" y="330200"/>
                    <a:pt x="5578885" y="317500"/>
                  </a:cubicBezTo>
                  <a:cubicBezTo>
                    <a:pt x="5466193" y="304800"/>
                    <a:pt x="5327706" y="312420"/>
                    <a:pt x="5229950" y="321310"/>
                  </a:cubicBezTo>
                  <a:cubicBezTo>
                    <a:pt x="5156633" y="327660"/>
                    <a:pt x="5096893" y="340360"/>
                    <a:pt x="5042584" y="354330"/>
                  </a:cubicBezTo>
                  <a:cubicBezTo>
                    <a:pt x="4996421" y="365760"/>
                    <a:pt x="4952974" y="394970"/>
                    <a:pt x="4920389" y="393700"/>
                  </a:cubicBezTo>
                  <a:cubicBezTo>
                    <a:pt x="4897307" y="392430"/>
                    <a:pt x="4876942" y="384810"/>
                    <a:pt x="4863365" y="369570"/>
                  </a:cubicBezTo>
                  <a:cubicBezTo>
                    <a:pt x="4845714" y="351790"/>
                    <a:pt x="4829421" y="313690"/>
                    <a:pt x="4833494" y="288290"/>
                  </a:cubicBezTo>
                  <a:cubicBezTo>
                    <a:pt x="4837568" y="262890"/>
                    <a:pt x="4866080" y="231140"/>
                    <a:pt x="4887803" y="219710"/>
                  </a:cubicBezTo>
                  <a:cubicBezTo>
                    <a:pt x="4906812" y="209550"/>
                    <a:pt x="4931251" y="208280"/>
                    <a:pt x="4950259" y="212090"/>
                  </a:cubicBezTo>
                  <a:cubicBezTo>
                    <a:pt x="4970624" y="215900"/>
                    <a:pt x="4990991" y="228600"/>
                    <a:pt x="5004568" y="242570"/>
                  </a:cubicBezTo>
                  <a:cubicBezTo>
                    <a:pt x="5018145" y="256540"/>
                    <a:pt x="5029007" y="276860"/>
                    <a:pt x="5029007" y="297180"/>
                  </a:cubicBezTo>
                  <a:cubicBezTo>
                    <a:pt x="5027649" y="320040"/>
                    <a:pt x="5011356" y="359410"/>
                    <a:pt x="4990991" y="374650"/>
                  </a:cubicBezTo>
                  <a:cubicBezTo>
                    <a:pt x="4969267" y="391160"/>
                    <a:pt x="4925820" y="397510"/>
                    <a:pt x="4900023" y="389890"/>
                  </a:cubicBezTo>
                  <a:cubicBezTo>
                    <a:pt x="4874226" y="382270"/>
                    <a:pt x="4844356" y="350520"/>
                    <a:pt x="4836210" y="327660"/>
                  </a:cubicBezTo>
                  <a:cubicBezTo>
                    <a:pt x="4828064" y="309880"/>
                    <a:pt x="4832137" y="287020"/>
                    <a:pt x="4838926" y="269240"/>
                  </a:cubicBezTo>
                  <a:cubicBezTo>
                    <a:pt x="4845714" y="251460"/>
                    <a:pt x="4857934" y="237490"/>
                    <a:pt x="4878299" y="223520"/>
                  </a:cubicBezTo>
                  <a:cubicBezTo>
                    <a:pt x="4913600" y="201930"/>
                    <a:pt x="4986918" y="181610"/>
                    <a:pt x="5043942" y="167640"/>
                  </a:cubicBezTo>
                  <a:cubicBezTo>
                    <a:pt x="5105039" y="152400"/>
                    <a:pt x="5162063" y="142240"/>
                    <a:pt x="5236738" y="137160"/>
                  </a:cubicBezTo>
                  <a:cubicBezTo>
                    <a:pt x="5337210" y="129540"/>
                    <a:pt x="5494706" y="124460"/>
                    <a:pt x="5591104" y="139700"/>
                  </a:cubicBezTo>
                  <a:cubicBezTo>
                    <a:pt x="5660348" y="149860"/>
                    <a:pt x="5705153" y="177800"/>
                    <a:pt x="5763535" y="190500"/>
                  </a:cubicBezTo>
                  <a:cubicBezTo>
                    <a:pt x="5820559" y="201930"/>
                    <a:pt x="5862649" y="209550"/>
                    <a:pt x="5937323" y="213360"/>
                  </a:cubicBezTo>
                  <a:cubicBezTo>
                    <a:pt x="6070380" y="220980"/>
                    <a:pt x="6302551" y="224790"/>
                    <a:pt x="6496705" y="203200"/>
                  </a:cubicBezTo>
                  <a:cubicBezTo>
                    <a:pt x="6713941" y="180340"/>
                    <a:pt x="6971908" y="99060"/>
                    <a:pt x="7176925" y="67310"/>
                  </a:cubicBezTo>
                  <a:cubicBezTo>
                    <a:pt x="7343924" y="40640"/>
                    <a:pt x="7455258" y="24130"/>
                    <a:pt x="7634477" y="15240"/>
                  </a:cubicBezTo>
                  <a:cubicBezTo>
                    <a:pt x="7885656" y="0"/>
                    <a:pt x="8256314" y="6350"/>
                    <a:pt x="8540079" y="16510"/>
                  </a:cubicBezTo>
                  <a:cubicBezTo>
                    <a:pt x="8791258" y="25400"/>
                    <a:pt x="9129330" y="49530"/>
                    <a:pt x="9251525" y="66040"/>
                  </a:cubicBezTo>
                  <a:cubicBezTo>
                    <a:pt x="9294973" y="72390"/>
                    <a:pt x="9303119" y="72390"/>
                    <a:pt x="9338420" y="83820"/>
                  </a:cubicBezTo>
                  <a:cubicBezTo>
                    <a:pt x="9402233" y="101600"/>
                    <a:pt x="9536647" y="151130"/>
                    <a:pt x="9595029" y="184150"/>
                  </a:cubicBezTo>
                  <a:cubicBezTo>
                    <a:pt x="9628972" y="203200"/>
                    <a:pt x="9647981" y="219710"/>
                    <a:pt x="9666989" y="242570"/>
                  </a:cubicBezTo>
                  <a:cubicBezTo>
                    <a:pt x="9685997" y="266700"/>
                    <a:pt x="9685997" y="308610"/>
                    <a:pt x="9710436" y="327660"/>
                  </a:cubicBezTo>
                  <a:cubicBezTo>
                    <a:pt x="9738948" y="349250"/>
                    <a:pt x="9801403" y="318770"/>
                    <a:pt x="9835346" y="356870"/>
                  </a:cubicBezTo>
                  <a:cubicBezTo>
                    <a:pt x="9945322" y="476250"/>
                    <a:pt x="9948037" y="1229360"/>
                    <a:pt x="9956184" y="1554480"/>
                  </a:cubicBezTo>
                  <a:cubicBezTo>
                    <a:pt x="9961614" y="1775460"/>
                    <a:pt x="9941248" y="1958340"/>
                    <a:pt x="9927671" y="2114550"/>
                  </a:cubicBezTo>
                  <a:cubicBezTo>
                    <a:pt x="9919525" y="2227580"/>
                    <a:pt x="9900516" y="2301240"/>
                    <a:pt x="9895087" y="2406650"/>
                  </a:cubicBezTo>
                  <a:cubicBezTo>
                    <a:pt x="9886940" y="2532380"/>
                    <a:pt x="9891013" y="2667000"/>
                    <a:pt x="9895087" y="2821940"/>
                  </a:cubicBezTo>
                  <a:cubicBezTo>
                    <a:pt x="9899159" y="3013710"/>
                    <a:pt x="9911379" y="3268980"/>
                    <a:pt x="9924956" y="3474720"/>
                  </a:cubicBezTo>
                  <a:cubicBezTo>
                    <a:pt x="9937175" y="3657600"/>
                    <a:pt x="9960257" y="3810000"/>
                    <a:pt x="9968403" y="3996690"/>
                  </a:cubicBezTo>
                  <a:cubicBezTo>
                    <a:pt x="9976550" y="4212590"/>
                    <a:pt x="9975192" y="4465320"/>
                    <a:pt x="9967046" y="4695190"/>
                  </a:cubicBezTo>
                  <a:cubicBezTo>
                    <a:pt x="9957541" y="4919980"/>
                    <a:pt x="9941248" y="5195570"/>
                    <a:pt x="9916809" y="5358130"/>
                  </a:cubicBezTo>
                  <a:cubicBezTo>
                    <a:pt x="9901875" y="5454650"/>
                    <a:pt x="9885582" y="5518150"/>
                    <a:pt x="9863859" y="5586730"/>
                  </a:cubicBezTo>
                  <a:cubicBezTo>
                    <a:pt x="9846208" y="5643880"/>
                    <a:pt x="9823127" y="5701030"/>
                    <a:pt x="9802761" y="5740400"/>
                  </a:cubicBezTo>
                  <a:cubicBezTo>
                    <a:pt x="9787826" y="5768340"/>
                    <a:pt x="9776964" y="5787390"/>
                    <a:pt x="9757955" y="5808980"/>
                  </a:cubicBezTo>
                  <a:cubicBezTo>
                    <a:pt x="9738948" y="5831840"/>
                    <a:pt x="9718583" y="5850890"/>
                    <a:pt x="9688712" y="5875020"/>
                  </a:cubicBezTo>
                  <a:cubicBezTo>
                    <a:pt x="9643907" y="5909310"/>
                    <a:pt x="9561086" y="5961380"/>
                    <a:pt x="9509492" y="5990590"/>
                  </a:cubicBezTo>
                  <a:cubicBezTo>
                    <a:pt x="9474192" y="6012180"/>
                    <a:pt x="9453827" y="6028690"/>
                    <a:pt x="9414452" y="6042660"/>
                  </a:cubicBezTo>
                  <a:cubicBezTo>
                    <a:pt x="9357427" y="6064250"/>
                    <a:pt x="9288184" y="6079490"/>
                    <a:pt x="9193143" y="6089650"/>
                  </a:cubicBezTo>
                  <a:cubicBezTo>
                    <a:pt x="9022071" y="6107430"/>
                    <a:pt x="8697574" y="6101080"/>
                    <a:pt x="8472193" y="6094730"/>
                  </a:cubicBezTo>
                  <a:cubicBezTo>
                    <a:pt x="8272607" y="6088380"/>
                    <a:pt x="8131404" y="6066790"/>
                    <a:pt x="7907379" y="6057900"/>
                  </a:cubicBezTo>
                  <a:cubicBezTo>
                    <a:pt x="7578811" y="6045200"/>
                    <a:pt x="7075095" y="6043930"/>
                    <a:pt x="6686786" y="6042660"/>
                  </a:cubicBezTo>
                  <a:cubicBezTo>
                    <a:pt x="6332421" y="6041390"/>
                    <a:pt x="5864007" y="6035040"/>
                    <a:pt x="5668494" y="6049010"/>
                  </a:cubicBezTo>
                  <a:cubicBezTo>
                    <a:pt x="5588389" y="6054090"/>
                    <a:pt x="5572096" y="6065520"/>
                    <a:pt x="5500137" y="6070600"/>
                  </a:cubicBezTo>
                  <a:cubicBezTo>
                    <a:pt x="5375226" y="6079490"/>
                    <a:pt x="5088747" y="6066790"/>
                    <a:pt x="4981486" y="6075680"/>
                  </a:cubicBezTo>
                  <a:cubicBezTo>
                    <a:pt x="4932608" y="6078220"/>
                    <a:pt x="4929893" y="6085840"/>
                    <a:pt x="4876942" y="6089650"/>
                  </a:cubicBezTo>
                  <a:cubicBezTo>
                    <a:pt x="4708584" y="6101080"/>
                    <a:pt x="4085389" y="6080760"/>
                    <a:pt x="3821991" y="6096000"/>
                  </a:cubicBezTo>
                  <a:cubicBezTo>
                    <a:pt x="3661779" y="6104890"/>
                    <a:pt x="3559950" y="6129020"/>
                    <a:pt x="3439113" y="6136640"/>
                  </a:cubicBezTo>
                  <a:cubicBezTo>
                    <a:pt x="3330495" y="6142990"/>
                    <a:pt x="3250389" y="6126480"/>
                    <a:pt x="3132268" y="6140450"/>
                  </a:cubicBezTo>
                  <a:cubicBezTo>
                    <a:pt x="2965268" y="6159500"/>
                    <a:pt x="2710016" y="6239510"/>
                    <a:pt x="2533512" y="6272530"/>
                  </a:cubicBezTo>
                  <a:cubicBezTo>
                    <a:pt x="2395024" y="6299200"/>
                    <a:pt x="2298626" y="6320790"/>
                    <a:pt x="2161496" y="6332220"/>
                  </a:cubicBezTo>
                  <a:cubicBezTo>
                    <a:pt x="1991780" y="6344920"/>
                    <a:pt x="1782691" y="6344920"/>
                    <a:pt x="1592610" y="6333490"/>
                  </a:cubicBezTo>
                  <a:cubicBezTo>
                    <a:pt x="1397098" y="6322060"/>
                    <a:pt x="1144561" y="6283960"/>
                    <a:pt x="1002000" y="6258560"/>
                  </a:cubicBezTo>
                  <a:cubicBezTo>
                    <a:pt x="920537" y="6244590"/>
                    <a:pt x="878447" y="6244590"/>
                    <a:pt x="810561" y="6216650"/>
                  </a:cubicBezTo>
                  <a:cubicBezTo>
                    <a:pt x="718236" y="6178550"/>
                    <a:pt x="593325" y="6082030"/>
                    <a:pt x="513220" y="6024880"/>
                  </a:cubicBezTo>
                  <a:cubicBezTo>
                    <a:pt x="454838" y="5984240"/>
                    <a:pt x="408675" y="5948680"/>
                    <a:pt x="370659" y="5913120"/>
                  </a:cubicBezTo>
                  <a:cubicBezTo>
                    <a:pt x="342147" y="5886450"/>
                    <a:pt x="321781" y="5871210"/>
                    <a:pt x="301415" y="5838190"/>
                  </a:cubicBezTo>
                  <a:cubicBezTo>
                    <a:pt x="272903" y="5791200"/>
                    <a:pt x="255252" y="5723890"/>
                    <a:pt x="236244" y="5648960"/>
                  </a:cubicBezTo>
                  <a:cubicBezTo>
                    <a:pt x="210448" y="5548630"/>
                    <a:pt x="173789" y="5370830"/>
                    <a:pt x="172431" y="5285740"/>
                  </a:cubicBezTo>
                  <a:cubicBezTo>
                    <a:pt x="171074" y="5240020"/>
                    <a:pt x="191439" y="5213350"/>
                    <a:pt x="187366" y="5179060"/>
                  </a:cubicBezTo>
                  <a:cubicBezTo>
                    <a:pt x="183293" y="5146040"/>
                    <a:pt x="157496" y="5121910"/>
                    <a:pt x="147992" y="5081270"/>
                  </a:cubicBezTo>
                  <a:cubicBezTo>
                    <a:pt x="135773" y="5017770"/>
                    <a:pt x="147992" y="4926330"/>
                    <a:pt x="141204" y="4832350"/>
                  </a:cubicBezTo>
                  <a:cubicBezTo>
                    <a:pt x="134415" y="4709160"/>
                    <a:pt x="107261" y="4565650"/>
                    <a:pt x="100472" y="4403090"/>
                  </a:cubicBezTo>
                  <a:cubicBezTo>
                    <a:pt x="89610" y="4185920"/>
                    <a:pt x="119480" y="3877310"/>
                    <a:pt x="103187" y="3648710"/>
                  </a:cubicBezTo>
                  <a:cubicBezTo>
                    <a:pt x="88252" y="3453130"/>
                    <a:pt x="36659" y="3318510"/>
                    <a:pt x="21724" y="3111500"/>
                  </a:cubicBezTo>
                  <a:cubicBezTo>
                    <a:pt x="0" y="2827020"/>
                    <a:pt x="4074" y="2294890"/>
                    <a:pt x="23082" y="2098040"/>
                  </a:cubicBezTo>
                  <a:cubicBezTo>
                    <a:pt x="31228" y="2016760"/>
                    <a:pt x="46163" y="1997710"/>
                    <a:pt x="57025" y="1926590"/>
                  </a:cubicBezTo>
                  <a:cubicBezTo>
                    <a:pt x="74675" y="1814830"/>
                    <a:pt x="96399" y="1656080"/>
                    <a:pt x="107261" y="1488440"/>
                  </a:cubicBezTo>
                  <a:cubicBezTo>
                    <a:pt x="122196" y="1259840"/>
                    <a:pt x="101830" y="880110"/>
                    <a:pt x="119480" y="683260"/>
                  </a:cubicBezTo>
                  <a:cubicBezTo>
                    <a:pt x="128984" y="568960"/>
                    <a:pt x="135773" y="471170"/>
                    <a:pt x="162927" y="414020"/>
                  </a:cubicBezTo>
                  <a:cubicBezTo>
                    <a:pt x="177862" y="382270"/>
                    <a:pt x="191439" y="368300"/>
                    <a:pt x="219952" y="347980"/>
                  </a:cubicBezTo>
                  <a:cubicBezTo>
                    <a:pt x="262041" y="318770"/>
                    <a:pt x="340789" y="298450"/>
                    <a:pt x="410033" y="279400"/>
                  </a:cubicBezTo>
                  <a:cubicBezTo>
                    <a:pt x="490138" y="256540"/>
                    <a:pt x="585179" y="240030"/>
                    <a:pt x="674789" y="227330"/>
                  </a:cubicBezTo>
                  <a:cubicBezTo>
                    <a:pt x="764399" y="213360"/>
                    <a:pt x="855366" y="213360"/>
                    <a:pt x="949049" y="200660"/>
                  </a:cubicBezTo>
                  <a:cubicBezTo>
                    <a:pt x="1048163" y="187960"/>
                    <a:pt x="1145919" y="156210"/>
                    <a:pt x="1251821" y="148590"/>
                  </a:cubicBezTo>
                  <a:cubicBezTo>
                    <a:pt x="1364512" y="139700"/>
                    <a:pt x="1482634" y="151130"/>
                    <a:pt x="1606187" y="158750"/>
                  </a:cubicBezTo>
                  <a:cubicBezTo>
                    <a:pt x="1743317" y="167640"/>
                    <a:pt x="1903528" y="196850"/>
                    <a:pt x="2037943" y="203200"/>
                  </a:cubicBezTo>
                  <a:cubicBezTo>
                    <a:pt x="2157422" y="210820"/>
                    <a:pt x="2264683" y="200660"/>
                    <a:pt x="2374658" y="205740"/>
                  </a:cubicBezTo>
                  <a:cubicBezTo>
                    <a:pt x="2484634" y="210820"/>
                    <a:pt x="2552520" y="229870"/>
                    <a:pt x="2699154" y="236220"/>
                  </a:cubicBezTo>
                  <a:cubicBezTo>
                    <a:pt x="3001926" y="250190"/>
                    <a:pt x="3777186" y="245110"/>
                    <a:pt x="4100324" y="231140"/>
                  </a:cubicBezTo>
                  <a:cubicBezTo>
                    <a:pt x="4272755" y="223520"/>
                    <a:pt x="4347430" y="203200"/>
                    <a:pt x="4496779" y="199390"/>
                  </a:cubicBezTo>
                  <a:cubicBezTo>
                    <a:pt x="4686861" y="193040"/>
                    <a:pt x="5052088" y="191770"/>
                    <a:pt x="5148486" y="210820"/>
                  </a:cubicBezTo>
                  <a:cubicBezTo>
                    <a:pt x="5178356" y="217170"/>
                    <a:pt x="5190576" y="220980"/>
                    <a:pt x="5202795" y="233680"/>
                  </a:cubicBezTo>
                  <a:cubicBezTo>
                    <a:pt x="5216373" y="245110"/>
                    <a:pt x="5228592" y="265430"/>
                    <a:pt x="5228592" y="284480"/>
                  </a:cubicBezTo>
                  <a:cubicBezTo>
                    <a:pt x="5228592" y="304800"/>
                    <a:pt x="5213657" y="336550"/>
                    <a:pt x="5197364" y="350520"/>
                  </a:cubicBezTo>
                  <a:cubicBezTo>
                    <a:pt x="5182429" y="363220"/>
                    <a:pt x="5140340" y="367030"/>
                    <a:pt x="5140340" y="3670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204578" y="3244277"/>
            <a:ext cx="7728639" cy="7042723"/>
          </a:xfrm>
          <a:custGeom>
            <a:avLst/>
            <a:gdLst/>
            <a:ahLst/>
            <a:cxnLst/>
            <a:rect l="l" t="t" r="r" b="b"/>
            <a:pathLst>
              <a:path w="7728639" h="7042723">
                <a:moveTo>
                  <a:pt x="0" y="0"/>
                </a:moveTo>
                <a:lnTo>
                  <a:pt x="7728640" y="0"/>
                </a:lnTo>
                <a:lnTo>
                  <a:pt x="7728640" y="7042723"/>
                </a:lnTo>
                <a:lnTo>
                  <a:pt x="0" y="7042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315016"/>
            <a:ext cx="18218453" cy="88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 1: Item-based Colaborative Filtering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299592"/>
            <a:ext cx="6370797" cy="332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706" lvl="1" indent="-230853" algn="l">
              <a:lnSpc>
                <a:spcPts val="2993"/>
              </a:lnSpc>
              <a:buFont typeface="Arial"/>
              <a:buChar char="•"/>
            </a:pPr>
            <a:r>
              <a:rPr lang="en-US" sz="21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Highly accurate for restaurants with strong rating patterns.</a:t>
            </a:r>
          </a:p>
          <a:p>
            <a:pPr algn="l">
              <a:lnSpc>
                <a:spcPts val="2993"/>
              </a:lnSpc>
            </a:pPr>
            <a:endParaRPr lang="en-US" sz="2138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  <a:p>
            <a:pPr marL="461706" lvl="1" indent="-230853" algn="l">
              <a:lnSpc>
                <a:spcPts val="2993"/>
              </a:lnSpc>
              <a:buFont typeface="Arial"/>
              <a:buChar char="•"/>
            </a:pPr>
            <a:r>
              <a:rPr lang="en-US" sz="21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Works without users, making it effective in sparse datasets.</a:t>
            </a:r>
          </a:p>
          <a:p>
            <a:pPr algn="l">
              <a:lnSpc>
                <a:spcPts val="2993"/>
              </a:lnSpc>
            </a:pPr>
            <a:endParaRPr lang="en-US" sz="2138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  <a:p>
            <a:pPr marL="461706" lvl="1" indent="-230853" algn="l">
              <a:lnSpc>
                <a:spcPts val="2993"/>
              </a:lnSpc>
              <a:buFont typeface="Arial"/>
              <a:buChar char="•"/>
            </a:pPr>
            <a:r>
              <a:rPr lang="en-US" sz="21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Ensures recommendations are aligned with customer satisfaction trends.</a:t>
            </a:r>
          </a:p>
          <a:p>
            <a:pPr algn="l">
              <a:lnSpc>
                <a:spcPts val="2993"/>
              </a:lnSpc>
              <a:spcBef>
                <a:spcPct val="0"/>
              </a:spcBef>
            </a:pPr>
            <a:endParaRPr lang="en-US" sz="2138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5951" y="6390213"/>
            <a:ext cx="7206757" cy="221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706" lvl="1" indent="-230853" algn="l">
              <a:lnSpc>
                <a:spcPts val="2993"/>
              </a:lnSpc>
              <a:buFont typeface="Arial"/>
              <a:buChar char="•"/>
            </a:pPr>
            <a:r>
              <a:rPr lang="en-US" sz="2138" b="1">
                <a:solidFill>
                  <a:srgbClr val="67307C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21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Does not work well for new restaurants with few reviews (cold start problem).</a:t>
            </a:r>
          </a:p>
          <a:p>
            <a:pPr algn="l">
              <a:lnSpc>
                <a:spcPts val="2993"/>
              </a:lnSpc>
            </a:pPr>
            <a:endParaRPr lang="en-US" sz="2138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  <a:p>
            <a:pPr marL="461706" lvl="1" indent="-230853" algn="l">
              <a:lnSpc>
                <a:spcPts val="2993"/>
              </a:lnSpc>
              <a:buFont typeface="Arial"/>
              <a:buChar char="•"/>
            </a:pPr>
            <a:r>
              <a:rPr lang="en-US" sz="21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Might not capture a restaurant themes (e.g., ambiance, menu style).</a:t>
            </a:r>
          </a:p>
          <a:p>
            <a:pPr algn="l">
              <a:lnSpc>
                <a:spcPts val="2993"/>
              </a:lnSpc>
              <a:spcBef>
                <a:spcPct val="0"/>
              </a:spcBef>
            </a:pPr>
            <a:endParaRPr lang="en-US" sz="2138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0" y="3589042"/>
            <a:ext cx="414934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Strengths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67644" y="5869513"/>
            <a:ext cx="47508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Weaknesses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56" y="2766880"/>
            <a:ext cx="6868025" cy="5219699"/>
          </a:xfrm>
          <a:custGeom>
            <a:avLst/>
            <a:gdLst/>
            <a:ahLst/>
            <a:cxnLst/>
            <a:rect l="l" t="t" r="r" b="b"/>
            <a:pathLst>
              <a:path w="6868025" h="5219699">
                <a:moveTo>
                  <a:pt x="0" y="0"/>
                </a:moveTo>
                <a:lnTo>
                  <a:pt x="6868025" y="0"/>
                </a:lnTo>
                <a:lnTo>
                  <a:pt x="6868025" y="5219699"/>
                </a:lnTo>
                <a:lnTo>
                  <a:pt x="0" y="5219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6741227" y="3606895"/>
            <a:ext cx="11053469" cy="5164985"/>
          </a:xfrm>
          <a:custGeom>
            <a:avLst/>
            <a:gdLst/>
            <a:ahLst/>
            <a:cxnLst/>
            <a:rect l="l" t="t" r="r" b="b"/>
            <a:pathLst>
              <a:path w="11053469" h="5164985">
                <a:moveTo>
                  <a:pt x="0" y="0"/>
                </a:moveTo>
                <a:lnTo>
                  <a:pt x="11053469" y="0"/>
                </a:lnTo>
                <a:lnTo>
                  <a:pt x="11053469" y="5164985"/>
                </a:lnTo>
                <a:lnTo>
                  <a:pt x="0" y="5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334066"/>
            <a:ext cx="18218453" cy="6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 2: Hybrid Model (Colaborative + Content Based Filtering)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362122"/>
            <a:ext cx="17189753" cy="158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Combines two recommendation techniques:</a:t>
            </a:r>
          </a:p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1. Item-Based CF (70%) - Finds restaurants based on ratings, review count, and sentiment scores.</a:t>
            </a:r>
          </a:p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2. Content-Based Filtering (30%) - Uses restaurant descriptions &amp; categories to recommend similar restaurants.</a:t>
            </a:r>
          </a:p>
          <a:p>
            <a:pPr algn="ctr">
              <a:lnSpc>
                <a:spcPts val="3168"/>
              </a:lnSpc>
              <a:spcBef>
                <a:spcPct val="0"/>
              </a:spcBef>
            </a:pPr>
            <a:endParaRPr lang="en-US" sz="2263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56603" y="5613656"/>
            <a:ext cx="5133947" cy="159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Item-Based CF Similarity Matrix</a:t>
            </a:r>
          </a:p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Uses structured data to compute similarity.</a:t>
            </a:r>
          </a:p>
          <a:p>
            <a:pPr algn="l">
              <a:lnSpc>
                <a:spcPts val="3168"/>
              </a:lnSpc>
            </a:pPr>
            <a:endParaRPr lang="en-US" sz="2263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l">
              <a:lnSpc>
                <a:spcPts val="3168"/>
              </a:lnSpc>
              <a:spcBef>
                <a:spcPct val="0"/>
              </a:spcBef>
            </a:pPr>
            <a:endParaRPr lang="en-US" sz="2263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51981" y="7300946"/>
            <a:ext cx="6295388" cy="11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Content-Based Similarity Matrix: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Applies TF-IDF on restaurant descriptions to compute textual similarity.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7078" y="3831089"/>
            <a:ext cx="5610967" cy="159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Feature Engineering</a:t>
            </a:r>
          </a:p>
          <a:p>
            <a:pPr algn="l">
              <a:lnSpc>
                <a:spcPts val="3168"/>
              </a:lnSpc>
            </a:pPr>
            <a:r>
              <a:rPr lang="en-US" sz="2263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Extract business features &amp; compute sentiment scores from reviews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endParaRPr lang="en-US" sz="2263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52382" y="6237547"/>
            <a:ext cx="4676394" cy="91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  <a:spcBef>
                <a:spcPct val="0"/>
              </a:spcBef>
            </a:pPr>
            <a:r>
              <a:rPr lang="en-US" sz="2638">
                <a:solidFill>
                  <a:srgbClr val="E7191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(Item-Based CF x 0.7) + (Content Similarity x 0.3)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37120" y="4803311"/>
            <a:ext cx="4306918" cy="138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Merging the Two Models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000" b="1">
                <a:solidFill>
                  <a:srgbClr val="BE1E2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Weighted Sum =</a:t>
            </a:r>
          </a:p>
          <a:p>
            <a:pPr algn="ctr">
              <a:lnSpc>
                <a:spcPts val="3402"/>
              </a:lnSpc>
              <a:spcBef>
                <a:spcPct val="0"/>
              </a:spcBef>
            </a:pPr>
            <a:endParaRPr lang="en-US" sz="3000" b="1">
              <a:solidFill>
                <a:srgbClr val="BE1E2D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86689" y="1433586"/>
          <a:ext cx="17245075" cy="8924925"/>
        </p:xfrm>
        <a:graphic>
          <a:graphicData uri="http://schemas.openxmlformats.org/drawingml/2006/table">
            <a:tbl>
              <a:tblPr/>
              <a:tblGrid>
                <a:gridCol w="3458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8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8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1342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479"/>
                        </a:lnSpc>
                      </a:pPr>
                      <a:r>
                        <a:rPr lang="en-US" sz="31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Aspect</a:t>
                      </a:r>
                    </a:p>
                    <a:p>
                      <a:pPr algn="l">
                        <a:lnSpc>
                          <a:spcPts val="4479"/>
                        </a:lnSpc>
                      </a:pPr>
                      <a:r>
                        <a:rPr lang="en-US" sz="31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Item-Based Collaborative Filtering (CF)</a:t>
                      </a:r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Content-Based Filtering (CBF)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1">
                          <a:solidFill>
                            <a:srgbClr val="D32128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005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Similarity Based On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Ratings, sentiment, review count, TF-IDF on categories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Restaurant descriptions, menus, and customer reviews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5784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How Similarity is Computed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Cosine Similarity on structured numeric business data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Cosine Similarity on TF-IDF text embeddings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5784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What It Captures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Customer satisfaction trends (good ratings, high sentiment)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Thematic restaurant features (cuisine, ambiance, service style)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4005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Works Best For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Highly rated, well-reviewed restaurants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New or unique restaurants without many ratings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4005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Main Weekness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Struggles with new restaurants (Cold Start Problem)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Poor recall, may recommend textually similar but low rated restaurants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34066"/>
            <a:ext cx="18218453" cy="6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Key Differences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218726" cy="282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16195" y="1988727"/>
          <a:ext cx="12717977" cy="3307487"/>
        </p:xfrm>
        <a:graphic>
          <a:graphicData uri="http://schemas.openxmlformats.org/drawingml/2006/table">
            <a:tbl>
              <a:tblPr/>
              <a:tblGrid>
                <a:gridCol w="3156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3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550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Precision@10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Recall@10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MAP@10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NDCG@10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373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Item-Based CF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0.900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0.0314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0.7071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0.8329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60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HyBrid (CF + Content Based)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0.0174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0.2222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ormorant Garamond Bold"/>
                          <a:ea typeface="Cormorant Garamond Bold"/>
                          <a:cs typeface="Cormorant Garamond Bold"/>
                          <a:sym typeface="Cormorant Garamond Bold"/>
                        </a:rPr>
                        <a:t>0.5663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3964702" y="6546366"/>
            <a:ext cx="2297214" cy="3359727"/>
          </a:xfrm>
          <a:custGeom>
            <a:avLst/>
            <a:gdLst/>
            <a:ahLst/>
            <a:cxnLst/>
            <a:rect l="l" t="t" r="r" b="b"/>
            <a:pathLst>
              <a:path w="2297214" h="3359727">
                <a:moveTo>
                  <a:pt x="0" y="0"/>
                </a:moveTo>
                <a:lnTo>
                  <a:pt x="2297213" y="0"/>
                </a:lnTo>
                <a:lnTo>
                  <a:pt x="2297213" y="3359728"/>
                </a:lnTo>
                <a:lnTo>
                  <a:pt x="0" y="335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Results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2311" y="5774051"/>
            <a:ext cx="10159901" cy="150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187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Key Takeaways:</a:t>
            </a:r>
          </a:p>
          <a:p>
            <a:pPr marL="472350" lvl="1" indent="-236175" algn="ctr">
              <a:lnSpc>
                <a:spcPts val="3062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Item-Based CF outperforms all other models in terms of precision and ranking quality.</a:t>
            </a:r>
          </a:p>
          <a:p>
            <a:pPr marL="472350" lvl="1" indent="-236175" algn="ctr">
              <a:lnSpc>
                <a:spcPts val="3062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Hybrid Model improves recall slightly but sacrifices precision due to content-based noise.</a:t>
            </a:r>
          </a:p>
          <a:p>
            <a:pPr marL="472350" lvl="1" indent="-236175" algn="ctr">
              <a:lnSpc>
                <a:spcPts val="3062"/>
              </a:lnSpc>
              <a:spcBef>
                <a:spcPct val="0"/>
              </a:spcBef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Recall is low for both models, meaning additional improvements may be needed.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7583921"/>
            <a:ext cx="13660651" cy="272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Challenges &amp; Areas of Improvement</a:t>
            </a:r>
            <a:r>
              <a:rPr lang="en-US" sz="2224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:</a:t>
            </a:r>
          </a:p>
          <a:p>
            <a:pPr marL="480313" lvl="1" indent="-240157" algn="l">
              <a:lnSpc>
                <a:spcPts val="3114"/>
              </a:lnSpc>
              <a:spcBef>
                <a:spcPct val="0"/>
              </a:spcBef>
              <a:buFont typeface="Arial"/>
              <a:buChar char="•"/>
            </a:pPr>
            <a:r>
              <a:rPr lang="en-US" sz="22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Cold Start Problem</a:t>
            </a:r>
            <a:r>
              <a:rPr lang="en-US" sz="22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= Introduce popularity based fall back recommendations.</a:t>
            </a:r>
          </a:p>
          <a:p>
            <a:pPr marL="480313" lvl="1" indent="-240157" algn="l">
              <a:lnSpc>
                <a:spcPts val="3114"/>
              </a:lnSpc>
              <a:spcBef>
                <a:spcPct val="0"/>
              </a:spcBef>
              <a:buFont typeface="Arial"/>
              <a:buChar char="•"/>
            </a:pPr>
            <a:r>
              <a:rPr lang="en-US" sz="22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 Reliance on Certain Features (Category Bia</a:t>
            </a:r>
            <a:r>
              <a:rPr lang="en-US" sz="2224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s)</a:t>
            </a:r>
            <a:r>
              <a:rPr lang="en-US" sz="22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= Adjust feature weighting dymically based on restaurant popularity.</a:t>
            </a:r>
          </a:p>
          <a:p>
            <a:pPr marL="480313" lvl="1" indent="-240157" algn="l">
              <a:lnSpc>
                <a:spcPts val="3114"/>
              </a:lnSpc>
              <a:spcBef>
                <a:spcPct val="0"/>
              </a:spcBef>
              <a:buFont typeface="Arial"/>
              <a:buChar char="•"/>
            </a:pPr>
            <a:r>
              <a:rPr lang="en-US" sz="22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Limited Recall (Only few relevant items found per query)</a:t>
            </a:r>
            <a:r>
              <a:rPr lang="en-US" sz="2224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22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= Increase content similarity weighting for restaurants with fewer ratings.</a:t>
            </a:r>
          </a:p>
          <a:p>
            <a:pPr algn="l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974325" y="3186639"/>
            <a:ext cx="2297214" cy="3359727"/>
          </a:xfrm>
          <a:custGeom>
            <a:avLst/>
            <a:gdLst/>
            <a:ahLst/>
            <a:cxnLst/>
            <a:rect l="l" t="t" r="r" b="b"/>
            <a:pathLst>
              <a:path w="2297214" h="3359727">
                <a:moveTo>
                  <a:pt x="0" y="0"/>
                </a:moveTo>
                <a:lnTo>
                  <a:pt x="2297214" y="0"/>
                </a:lnTo>
                <a:lnTo>
                  <a:pt x="2297214" y="3359727"/>
                </a:lnTo>
                <a:lnTo>
                  <a:pt x="0" y="3359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677112" y="16043"/>
            <a:ext cx="2297214" cy="3359727"/>
          </a:xfrm>
          <a:custGeom>
            <a:avLst/>
            <a:gdLst/>
            <a:ahLst/>
            <a:cxnLst/>
            <a:rect l="l" t="t" r="r" b="b"/>
            <a:pathLst>
              <a:path w="2297214" h="3359727">
                <a:moveTo>
                  <a:pt x="0" y="0"/>
                </a:moveTo>
                <a:lnTo>
                  <a:pt x="2297213" y="0"/>
                </a:lnTo>
                <a:lnTo>
                  <a:pt x="2297213" y="3359728"/>
                </a:lnTo>
                <a:lnTo>
                  <a:pt x="0" y="335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22195">
            <a:off x="14011741" y="1179745"/>
            <a:ext cx="4480023" cy="1680009"/>
          </a:xfrm>
          <a:custGeom>
            <a:avLst/>
            <a:gdLst/>
            <a:ahLst/>
            <a:cxnLst/>
            <a:rect l="l" t="t" r="r" b="b"/>
            <a:pathLst>
              <a:path w="4480023" h="1680009">
                <a:moveTo>
                  <a:pt x="0" y="0"/>
                </a:moveTo>
                <a:lnTo>
                  <a:pt x="4480022" y="0"/>
                </a:lnTo>
                <a:lnTo>
                  <a:pt x="4480022" y="1680008"/>
                </a:lnTo>
                <a:lnTo>
                  <a:pt x="0" y="1680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86919" y="159703"/>
            <a:ext cx="389669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Insights </a:t>
            </a:r>
          </a:p>
        </p:txBody>
      </p:sp>
      <p:sp>
        <p:nvSpPr>
          <p:cNvPr id="5" name="Freeform 5"/>
          <p:cNvSpPr/>
          <p:nvPr/>
        </p:nvSpPr>
        <p:spPr>
          <a:xfrm rot="7782196" flipH="1" flipV="1">
            <a:off x="-358406" y="1371245"/>
            <a:ext cx="4425392" cy="1659522"/>
          </a:xfrm>
          <a:custGeom>
            <a:avLst/>
            <a:gdLst/>
            <a:ahLst/>
            <a:cxnLst/>
            <a:rect l="l" t="t" r="r" b="b"/>
            <a:pathLst>
              <a:path w="4425392" h="1659522">
                <a:moveTo>
                  <a:pt x="4425392" y="1659522"/>
                </a:moveTo>
                <a:lnTo>
                  <a:pt x="0" y="1659522"/>
                </a:lnTo>
                <a:lnTo>
                  <a:pt x="0" y="0"/>
                </a:lnTo>
                <a:lnTo>
                  <a:pt x="4425392" y="0"/>
                </a:lnTo>
                <a:lnTo>
                  <a:pt x="4425392" y="16595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65709" y="6041237"/>
            <a:ext cx="12576497" cy="212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399"/>
              </a:lnSpc>
              <a:spcBef>
                <a:spcPct val="0"/>
              </a:spcBef>
            </a:pPr>
            <a:endParaRPr/>
          </a:p>
          <a:p>
            <a:pPr marL="524279" lvl="1" indent="-262140" algn="l">
              <a:lnSpc>
                <a:spcPts val="3399"/>
              </a:lnSpc>
              <a:spcBef>
                <a:spcPct val="0"/>
              </a:spcBef>
              <a:buFont typeface="Arial"/>
              <a:buChar char="•"/>
            </a:pPr>
            <a:r>
              <a:rPr lang="en-US" sz="242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Final Recommendation:</a:t>
            </a:r>
            <a:r>
              <a:rPr lang="en-US" sz="242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242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Deploy Item-Based CF for best results.</a:t>
            </a:r>
          </a:p>
          <a:p>
            <a:pPr marL="524279" lvl="1" indent="-262140" algn="l">
              <a:lnSpc>
                <a:spcPts val="3399"/>
              </a:lnSpc>
              <a:spcBef>
                <a:spcPct val="0"/>
              </a:spcBef>
              <a:buFont typeface="Arial"/>
              <a:buChar char="•"/>
            </a:pPr>
            <a:r>
              <a:rPr lang="en-US" sz="242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Hybrid Model can be improved by</a:t>
            </a:r>
            <a:r>
              <a:rPr lang="en-US" sz="242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242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fine-tuning weighting.</a:t>
            </a:r>
          </a:p>
          <a:p>
            <a:pPr marL="524279" lvl="1" indent="-262140" algn="l">
              <a:lnSpc>
                <a:spcPts val="3399"/>
              </a:lnSpc>
              <a:spcBef>
                <a:spcPct val="0"/>
              </a:spcBef>
              <a:buFont typeface="Arial"/>
              <a:buChar char="•"/>
            </a:pPr>
            <a:r>
              <a:rPr lang="en-US" sz="242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Future Work: Consider using </a:t>
            </a:r>
            <a:r>
              <a:rPr lang="en-US" sz="242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deep learning embeddings (BERT)</a:t>
            </a:r>
            <a:r>
              <a:rPr lang="en-US" sz="2428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for improved text-based similarity.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5778" y="1984222"/>
            <a:ext cx="11716444" cy="31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</a:t>
            </a:r>
            <a:r>
              <a:rPr lang="en-US" sz="2799" b="1">
                <a:solidFill>
                  <a:srgbClr val="BE1E2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tem-Based Collaborative Filtering</a:t>
            </a:r>
            <a:r>
              <a:rPr lang="en-US" sz="27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is the most effective approach, achieving high precision (90%) and strong ranking quality.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Hybrid Model improves recall slightly but sacrifices precision.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Future improvements</a:t>
            </a: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could include incorporating a </a:t>
            </a:r>
            <a:r>
              <a:rPr lang="en-US" sz="249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popularity-based fallback system, better feature balancing, and personalized</a:t>
            </a: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249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recommendations</a:t>
            </a:r>
            <a:r>
              <a:rPr lang="en-US" sz="24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for different user needs.”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3076321"/>
            <a:ext cx="6492240" cy="0"/>
          </a:xfrm>
          <a:prstGeom prst="line">
            <a:avLst/>
          </a:prstGeom>
          <a:ln w="76200" cap="flat">
            <a:gradFill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897880" y="7907936"/>
            <a:ext cx="6492240" cy="0"/>
          </a:xfrm>
          <a:prstGeom prst="line">
            <a:avLst/>
          </a:prstGeom>
          <a:ln w="76200" cap="flat">
            <a:gradFill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61116" y="355481"/>
            <a:ext cx="1565768" cy="2063615"/>
          </a:xfrm>
          <a:custGeom>
            <a:avLst/>
            <a:gdLst/>
            <a:ahLst/>
            <a:cxnLst/>
            <a:rect l="l" t="t" r="r" b="b"/>
            <a:pathLst>
              <a:path w="1565768" h="2063615">
                <a:moveTo>
                  <a:pt x="0" y="0"/>
                </a:moveTo>
                <a:lnTo>
                  <a:pt x="1565768" y="0"/>
                </a:lnTo>
                <a:lnTo>
                  <a:pt x="1565768" y="2063615"/>
                </a:lnTo>
                <a:lnTo>
                  <a:pt x="0" y="206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61116" y="8223385"/>
            <a:ext cx="1565768" cy="2063615"/>
          </a:xfrm>
          <a:custGeom>
            <a:avLst/>
            <a:gdLst/>
            <a:ahLst/>
            <a:cxnLst/>
            <a:rect l="l" t="t" r="r" b="b"/>
            <a:pathLst>
              <a:path w="1565768" h="2063615">
                <a:moveTo>
                  <a:pt x="0" y="0"/>
                </a:moveTo>
                <a:lnTo>
                  <a:pt x="1565768" y="0"/>
                </a:lnTo>
                <a:lnTo>
                  <a:pt x="1565768" y="2063615"/>
                </a:lnTo>
                <a:lnTo>
                  <a:pt x="0" y="206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393" y="2335607"/>
            <a:ext cx="7458746" cy="7458746"/>
          </a:xfrm>
          <a:custGeom>
            <a:avLst/>
            <a:gdLst/>
            <a:ahLst/>
            <a:cxnLst/>
            <a:rect l="l" t="t" r="r" b="b"/>
            <a:pathLst>
              <a:path w="7458746" h="7458746">
                <a:moveTo>
                  <a:pt x="0" y="0"/>
                </a:moveTo>
                <a:lnTo>
                  <a:pt x="7458746" y="0"/>
                </a:lnTo>
                <a:lnTo>
                  <a:pt x="7458746" y="7458745"/>
                </a:lnTo>
                <a:lnTo>
                  <a:pt x="0" y="745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335607"/>
            <a:ext cx="7458746" cy="7458746"/>
          </a:xfrm>
          <a:custGeom>
            <a:avLst/>
            <a:gdLst/>
            <a:ahLst/>
            <a:cxnLst/>
            <a:rect l="l" t="t" r="r" b="b"/>
            <a:pathLst>
              <a:path w="7458746" h="7458746">
                <a:moveTo>
                  <a:pt x="0" y="0"/>
                </a:moveTo>
                <a:lnTo>
                  <a:pt x="7458746" y="0"/>
                </a:lnTo>
                <a:lnTo>
                  <a:pt x="7458746" y="7458745"/>
                </a:lnTo>
                <a:lnTo>
                  <a:pt x="0" y="745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13227" y="106476"/>
            <a:ext cx="1399475" cy="1844449"/>
          </a:xfrm>
          <a:custGeom>
            <a:avLst/>
            <a:gdLst/>
            <a:ahLst/>
            <a:cxnLst/>
            <a:rect l="l" t="t" r="r" b="b"/>
            <a:pathLst>
              <a:path w="1399475" h="1844449">
                <a:moveTo>
                  <a:pt x="0" y="0"/>
                </a:moveTo>
                <a:lnTo>
                  <a:pt x="1399476" y="0"/>
                </a:lnTo>
                <a:lnTo>
                  <a:pt x="1399476" y="1844448"/>
                </a:lnTo>
                <a:lnTo>
                  <a:pt x="0" y="1844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B13A37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5119" y="2317315"/>
            <a:ext cx="589456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2369" y="5225636"/>
            <a:ext cx="673033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3584" y="8052688"/>
            <a:ext cx="660992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5646" y="2317315"/>
            <a:ext cx="695976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584" y="5185001"/>
            <a:ext cx="623300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66148" y="8052688"/>
            <a:ext cx="725474" cy="150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2"/>
              </a:lnSpc>
            </a:pPr>
            <a:r>
              <a:rPr lang="en-US" sz="88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0765" y="2758189"/>
            <a:ext cx="3745334" cy="72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424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 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20765" y="5666390"/>
            <a:ext cx="2823121" cy="7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3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20765" y="8574711"/>
            <a:ext cx="1062410" cy="7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3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4672" y="2758189"/>
            <a:ext cx="2823121" cy="7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3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4672" y="5625755"/>
            <a:ext cx="1560984" cy="7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3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Results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34672" y="8574711"/>
            <a:ext cx="1669777" cy="72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3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Insights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50566"/>
            <a:ext cx="2991718" cy="489894"/>
          </a:xfrm>
          <a:custGeom>
            <a:avLst/>
            <a:gdLst/>
            <a:ahLst/>
            <a:cxnLst/>
            <a:rect l="l" t="t" r="r" b="b"/>
            <a:pathLst>
              <a:path w="2991718" h="489894">
                <a:moveTo>
                  <a:pt x="0" y="0"/>
                </a:moveTo>
                <a:lnTo>
                  <a:pt x="2991718" y="0"/>
                </a:lnTo>
                <a:lnTo>
                  <a:pt x="2991718" y="489894"/>
                </a:lnTo>
                <a:lnTo>
                  <a:pt x="0" y="48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8269" y="3863726"/>
            <a:ext cx="1993982" cy="1279774"/>
          </a:xfrm>
          <a:custGeom>
            <a:avLst/>
            <a:gdLst/>
            <a:ahLst/>
            <a:cxnLst/>
            <a:rect l="l" t="t" r="r" b="b"/>
            <a:pathLst>
              <a:path w="1993982" h="1279774">
                <a:moveTo>
                  <a:pt x="0" y="0"/>
                </a:moveTo>
                <a:lnTo>
                  <a:pt x="1993982" y="0"/>
                </a:lnTo>
                <a:lnTo>
                  <a:pt x="1993982" y="1279774"/>
                </a:lnTo>
                <a:lnTo>
                  <a:pt x="0" y="1279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48383" y="5969971"/>
            <a:ext cx="4707985" cy="4769459"/>
          </a:xfrm>
          <a:custGeom>
            <a:avLst/>
            <a:gdLst/>
            <a:ahLst/>
            <a:cxnLst/>
            <a:rect l="l" t="t" r="r" b="b"/>
            <a:pathLst>
              <a:path w="4707985" h="4769459">
                <a:moveTo>
                  <a:pt x="0" y="0"/>
                </a:moveTo>
                <a:lnTo>
                  <a:pt x="4707985" y="0"/>
                </a:lnTo>
                <a:lnTo>
                  <a:pt x="4707985" y="4769459"/>
                </a:lnTo>
                <a:lnTo>
                  <a:pt x="0" y="4769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942" t="-13890" r="-11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12563" y="6780464"/>
            <a:ext cx="3767095" cy="1593771"/>
          </a:xfrm>
          <a:custGeom>
            <a:avLst/>
            <a:gdLst/>
            <a:ahLst/>
            <a:cxnLst/>
            <a:rect l="l" t="t" r="r" b="b"/>
            <a:pathLst>
              <a:path w="3767095" h="1593771">
                <a:moveTo>
                  <a:pt x="0" y="0"/>
                </a:moveTo>
                <a:lnTo>
                  <a:pt x="3767095" y="0"/>
                </a:lnTo>
                <a:lnTo>
                  <a:pt x="3767095" y="1593771"/>
                </a:lnTo>
                <a:lnTo>
                  <a:pt x="0" y="159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68" t="-35261" r="-10462" b="-359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25234" y="1952638"/>
            <a:ext cx="12562766" cy="243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289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With thousands of restaurants available, making the right choice can be overwhelming. Its a </a:t>
            </a:r>
            <a:r>
              <a:rPr lang="en-US" sz="2895" b="1">
                <a:solidFill>
                  <a:srgbClr val="E719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struggle finding places that match consumer preferences</a:t>
            </a:r>
            <a:r>
              <a:rPr lang="en-US" sz="2895">
                <a:solidFill>
                  <a:srgbClr val="E7191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- </a:t>
            </a:r>
            <a:r>
              <a:rPr lang="en-US" sz="289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ambiance, and dining expectations.</a:t>
            </a:r>
          </a:p>
          <a:p>
            <a:pPr marL="0" lvl="0" indent="0" algn="l">
              <a:lnSpc>
                <a:spcPts val="4922"/>
              </a:lnSpc>
            </a:pPr>
            <a:endParaRPr lang="en-US" sz="2895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99709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 &amp; Problem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34865" y="1070454"/>
            <a:ext cx="8654740" cy="61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5"/>
              </a:lnSpc>
            </a:pPr>
            <a:r>
              <a:rPr lang="en-US" sz="3079" b="1">
                <a:solidFill>
                  <a:srgbClr val="100F0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Choosing </a:t>
            </a:r>
            <a:r>
              <a:rPr lang="en-US" sz="3079" b="1">
                <a:solidFill>
                  <a:srgbClr val="E719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where</a:t>
            </a:r>
            <a:r>
              <a:rPr lang="en-US" sz="3079" b="1">
                <a:solidFill>
                  <a:srgbClr val="100F0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and </a:t>
            </a:r>
            <a:r>
              <a:rPr lang="en-US" sz="3079" b="1">
                <a:solidFill>
                  <a:srgbClr val="E719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what to eat</a:t>
            </a:r>
            <a:r>
              <a:rPr lang="en-US" sz="3079" b="1">
                <a:solidFill>
                  <a:srgbClr val="100F0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can be daunting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5234" y="4735008"/>
            <a:ext cx="14547359" cy="245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2892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 4-star restaurant for one person may not suit another. </a:t>
            </a:r>
          </a:p>
          <a:p>
            <a:pPr algn="l">
              <a:lnSpc>
                <a:spcPts val="4916"/>
              </a:lnSpc>
            </a:pPr>
            <a:r>
              <a:rPr lang="en-US" sz="2892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Many restaurants don’t </a:t>
            </a:r>
            <a:r>
              <a:rPr lang="en-US" sz="2892" b="1">
                <a:solidFill>
                  <a:srgbClr val="E7191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prioritize what truly matters to each diner’s indivisual needs</a:t>
            </a:r>
          </a:p>
          <a:p>
            <a:pPr algn="l">
              <a:lnSpc>
                <a:spcPts val="4916"/>
              </a:lnSpc>
            </a:pPr>
            <a:endParaRPr lang="en-US" sz="2892" b="1">
              <a:solidFill>
                <a:srgbClr val="E7191F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  <a:p>
            <a:pPr marL="0" lvl="0" indent="0" algn="l">
              <a:lnSpc>
                <a:spcPts val="4916"/>
              </a:lnSpc>
            </a:pPr>
            <a:endParaRPr lang="en-US" sz="2892" b="1">
              <a:solidFill>
                <a:srgbClr val="E7191F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88555" y="4155085"/>
            <a:ext cx="8817714" cy="129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3137" b="1">
                <a:solidFill>
                  <a:srgbClr val="BE1E2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Traditional filters and reviews fall short.</a:t>
            </a:r>
          </a:p>
          <a:p>
            <a:pPr marL="0" lvl="0" indent="0" algn="l">
              <a:lnSpc>
                <a:spcPts val="5334"/>
              </a:lnSpc>
            </a:pPr>
            <a:endParaRPr lang="en-US" sz="3137" b="1">
              <a:solidFill>
                <a:srgbClr val="BE1E2D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7660" y="8695066"/>
            <a:ext cx="9770105" cy="105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With </a:t>
            </a:r>
            <a:r>
              <a:rPr lang="en-US" sz="3024" b="1">
                <a:solidFill>
                  <a:srgbClr val="BE1E2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overwhelming</a:t>
            </a:r>
            <a:r>
              <a:rPr lang="en-US" sz="3024">
                <a:solidFill>
                  <a:srgbClr val="BE1E2D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30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choices</a:t>
            </a:r>
            <a:r>
              <a:rPr lang="en-US" sz="30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</a:t>
            </a:r>
            <a:r>
              <a:rPr lang="en-US" sz="30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businesses</a:t>
            </a:r>
            <a:r>
              <a:rPr lang="en-US" sz="3024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30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miss</a:t>
            </a:r>
            <a:r>
              <a:rPr lang="en-US" sz="3024">
                <a:solidFill>
                  <a:srgbClr val="D32128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sz="30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out</a:t>
            </a:r>
            <a:r>
              <a:rPr lang="en-US" sz="30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on their ideal customer base and </a:t>
            </a:r>
            <a:r>
              <a:rPr lang="en-US" sz="3024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consumers miss out</a:t>
            </a:r>
            <a:r>
              <a:rPr lang="en-US" sz="3024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on their ideal experiences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084" y="5143500"/>
            <a:ext cx="7678823" cy="5143500"/>
          </a:xfrm>
          <a:custGeom>
            <a:avLst/>
            <a:gdLst/>
            <a:ahLst/>
            <a:cxnLst/>
            <a:rect l="l" t="t" r="r" b="b"/>
            <a:pathLst>
              <a:path w="7678823" h="5143500">
                <a:moveTo>
                  <a:pt x="0" y="0"/>
                </a:moveTo>
                <a:lnTo>
                  <a:pt x="7678823" y="0"/>
                </a:lnTo>
                <a:lnTo>
                  <a:pt x="76788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36329" y="40050"/>
            <a:ext cx="939024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59"/>
              </a:lnSpc>
              <a:spcBef>
                <a:spcPct val="0"/>
              </a:spcBef>
            </a:pPr>
            <a:r>
              <a:rPr lang="en-US" sz="68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Business Idea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6442" y="1872717"/>
            <a:ext cx="9749184" cy="216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8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Our Solution</a:t>
            </a:r>
            <a:r>
              <a:rPr lang="en-US" sz="3078" b="1">
                <a:solidFill>
                  <a:srgbClr val="B13A37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: A data-driven recommendation system that personalizes restaurant suggestions based on business features and customer reviews.</a:t>
            </a:r>
          </a:p>
          <a:p>
            <a:pPr marL="0" lvl="0" indent="0" algn="ctr">
              <a:lnSpc>
                <a:spcPts val="4310"/>
              </a:lnSpc>
              <a:spcBef>
                <a:spcPct val="0"/>
              </a:spcBef>
            </a:pPr>
            <a:endParaRPr lang="en-US" sz="3078" b="1">
              <a:solidFill>
                <a:srgbClr val="B13A37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92607" y="4362853"/>
            <a:ext cx="8716956" cy="486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4"/>
              </a:lnSpc>
            </a:pPr>
            <a:r>
              <a:rPr lang="en-US" sz="3460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Why Our Approach Works:</a:t>
            </a:r>
            <a:r>
              <a:rPr lang="en-US" sz="3460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  <a:p>
            <a:pPr marL="747043" lvl="1" indent="-373521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D222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Understands customer sentiment &amp; restaurant reputation instead of just relying on ratings.</a:t>
            </a:r>
          </a:p>
          <a:p>
            <a:pPr marL="747043" lvl="1" indent="-373521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D222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Finds new, relevant restaurants even for cold-start cases.</a:t>
            </a:r>
          </a:p>
          <a:p>
            <a:pPr marL="747043" lvl="1" indent="-373521" algn="l">
              <a:lnSpc>
                <a:spcPts val="4844"/>
              </a:lnSpc>
              <a:buFont typeface="Arial"/>
              <a:buChar char="•"/>
            </a:pPr>
            <a:r>
              <a:rPr lang="en-US" sz="3460">
                <a:solidFill>
                  <a:srgbClr val="0D222A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Improves recommendation recall while maintaining high precision.</a:t>
            </a:r>
          </a:p>
          <a:p>
            <a:pPr marL="0" lvl="0" indent="0" algn="ctr">
              <a:lnSpc>
                <a:spcPts val="4844"/>
              </a:lnSpc>
              <a:spcBef>
                <a:spcPct val="0"/>
              </a:spcBef>
            </a:pPr>
            <a:endParaRPr lang="en-US" sz="3460">
              <a:solidFill>
                <a:srgbClr val="0D222A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1636" y="6403174"/>
            <a:ext cx="2427084" cy="285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4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Customers receive highly personalized restaurant suggestions, no decision overload</a:t>
            </a:r>
          </a:p>
          <a:p>
            <a:pPr algn="ctr">
              <a:lnSpc>
                <a:spcPts val="3253"/>
              </a:lnSpc>
            </a:pPr>
            <a:r>
              <a:rPr lang="en-US" sz="2324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324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8520" y="6568597"/>
            <a:ext cx="2004000" cy="252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8"/>
              </a:lnSpc>
              <a:spcBef>
                <a:spcPct val="0"/>
              </a:spcBef>
            </a:pPr>
            <a:r>
              <a:rPr lang="en-US" sz="2413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Businesses connect with ideal customers, improving visibility and engagement.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084" y="5143500"/>
            <a:ext cx="7678823" cy="5143500"/>
          </a:xfrm>
          <a:custGeom>
            <a:avLst/>
            <a:gdLst/>
            <a:ahLst/>
            <a:cxnLst/>
            <a:rect l="l" t="t" r="r" b="b"/>
            <a:pathLst>
              <a:path w="7678823" h="5143500">
                <a:moveTo>
                  <a:pt x="0" y="0"/>
                </a:moveTo>
                <a:lnTo>
                  <a:pt x="7678823" y="0"/>
                </a:lnTo>
                <a:lnTo>
                  <a:pt x="76788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36329" y="40050"/>
            <a:ext cx="939024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59"/>
              </a:lnSpc>
              <a:spcBef>
                <a:spcPct val="0"/>
              </a:spcBef>
            </a:pPr>
            <a:r>
              <a:rPr lang="en-US" sz="68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Business Idea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21334" y="1738155"/>
            <a:ext cx="8866666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D222A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Our Solution</a:t>
            </a:r>
            <a:r>
              <a:rPr lang="en-US" sz="2799" b="1">
                <a:solidFill>
                  <a:srgbClr val="B13A37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: A data-driven recommendation system that personalizes restaurant suggestions based on business features and customer reviews.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B13A37">
                  <a:alpha val="40000"/>
                </a:srgbClr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6029551"/>
            <a:ext cx="7580187" cy="425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2"/>
              </a:lnSpc>
            </a:pPr>
            <a:r>
              <a:rPr lang="en-US" sz="3008" b="1">
                <a:solidFill>
                  <a:srgbClr val="D32128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Why Our Apporach Works: </a:t>
            </a:r>
          </a:p>
          <a:p>
            <a:pPr marL="649622" lvl="1" indent="-324811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D222A">
                    <a:alpha val="40000"/>
                  </a:srgbClr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Understands customer sentiment &amp; restaurant reputation instead of just relying on ratings.</a:t>
            </a:r>
          </a:p>
          <a:p>
            <a:pPr marL="649622" lvl="1" indent="-324811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D222A">
                    <a:alpha val="40000"/>
                  </a:srgbClr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Finds new, relevant restaurants even for cold-start cases.</a:t>
            </a:r>
          </a:p>
          <a:p>
            <a:pPr marL="649622" lvl="1" indent="-324811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D222A">
                    <a:alpha val="40000"/>
                  </a:srgbClr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Improves recommendation recall while maintaining high precision.</a:t>
            </a:r>
          </a:p>
          <a:p>
            <a:pPr marL="0" lvl="0" indent="0" algn="ctr">
              <a:lnSpc>
                <a:spcPts val="4212"/>
              </a:lnSpc>
              <a:spcBef>
                <a:spcPct val="0"/>
              </a:spcBef>
            </a:pPr>
            <a:endParaRPr lang="en-US" sz="3008">
              <a:solidFill>
                <a:srgbClr val="0D222A">
                  <a:alpha val="40000"/>
                </a:srgbClr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1636" y="6403174"/>
            <a:ext cx="2427084" cy="285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4" b="1">
                <a:solidFill>
                  <a:srgbClr val="0D222A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Customers receive highly personalized restaurant suggestions, no decision overload</a:t>
            </a:r>
          </a:p>
          <a:p>
            <a:pPr algn="ctr">
              <a:lnSpc>
                <a:spcPts val="3253"/>
              </a:lnSpc>
            </a:pPr>
            <a:r>
              <a:rPr lang="en-US" sz="2324" b="1">
                <a:solidFill>
                  <a:srgbClr val="0D222A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324" b="1">
                <a:solidFill>
                  <a:srgbClr val="0D222A">
                    <a:alpha val="40000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8520" y="6568597"/>
            <a:ext cx="2004000" cy="252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8"/>
              </a:lnSpc>
              <a:spcBef>
                <a:spcPct val="0"/>
              </a:spcBef>
            </a:pPr>
            <a:r>
              <a:rPr lang="en-US" sz="2413" b="1">
                <a:solidFill>
                  <a:srgbClr val="000000">
                    <a:alpha val="34902"/>
                  </a:srgbClr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Businesses connect with ideal customers, improving visibility and engagement.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8286" y="3893232"/>
            <a:ext cx="9359395" cy="19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93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Example: “Find a highly rated restaurant with good ambience” </a:t>
            </a:r>
          </a:p>
          <a:p>
            <a:pPr algn="ctr">
              <a:lnSpc>
                <a:spcPts val="3973"/>
              </a:lnSpc>
            </a:pPr>
            <a:r>
              <a:rPr lang="en-US" sz="2838" b="1">
                <a:solidFill>
                  <a:srgbClr val="BE1E2D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Chatbot would provide real-time recommendations enriched with insights from customer reviews.</a:t>
            </a:r>
          </a:p>
          <a:p>
            <a:pPr algn="ctr">
              <a:lnSpc>
                <a:spcPts val="3693"/>
              </a:lnSpc>
              <a:spcBef>
                <a:spcPct val="0"/>
              </a:spcBef>
            </a:pPr>
            <a:endParaRPr lang="en-US" sz="2838" b="1">
              <a:solidFill>
                <a:srgbClr val="BE1E2D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0416" y="535634"/>
            <a:ext cx="13161508" cy="92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3"/>
              </a:lnSpc>
              <a:spcBef>
                <a:spcPct val="0"/>
              </a:spcBef>
            </a:pPr>
            <a:r>
              <a:rPr lang="en-US" sz="5438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Exploratory Data Analysis</a:t>
            </a:r>
          </a:p>
        </p:txBody>
      </p:sp>
      <p:sp>
        <p:nvSpPr>
          <p:cNvPr id="3" name="AutoShape 3">
            <a:hlinkClick r:id="rId2" tooltip="https://www.canva.com/design/DAGXn_G8UiU/YY4sDgk1oUNjCoRHqvl7nA/edit?ui=eyJEIjp7IlAiOnsiQiI6ZmFsc2V9fX0"/>
          </p:cNvPr>
          <p:cNvSpPr/>
          <p:nvPr/>
        </p:nvSpPr>
        <p:spPr>
          <a:xfrm>
            <a:off x="13669445" y="1021556"/>
            <a:ext cx="2075717" cy="14288"/>
          </a:xfrm>
          <a:prstGeom prst="line">
            <a:avLst/>
          </a:prstGeom>
          <a:ln w="28575" cap="rnd">
            <a:solidFill>
              <a:srgbClr val="D32128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hlinkClick r:id="rId2" tooltip="https://www.canva.com/design/DAGXn_G8UiU/YY4sDgk1oUNjCoRHqvl7nA/edit?ui=eyJEIjp7IlAiOnsiQiI6ZmFsc2V9fX0"/>
          </p:cNvPr>
          <p:cNvSpPr/>
          <p:nvPr/>
        </p:nvSpPr>
        <p:spPr>
          <a:xfrm flipH="1" flipV="1">
            <a:off x="3258869" y="1021556"/>
            <a:ext cx="2075717" cy="14288"/>
          </a:xfrm>
          <a:prstGeom prst="line">
            <a:avLst/>
          </a:prstGeom>
          <a:ln w="28575" cap="rnd">
            <a:solidFill>
              <a:srgbClr val="D32128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27683" y="1514708"/>
            <a:ext cx="1482172" cy="1455224"/>
          </a:xfrm>
          <a:custGeom>
            <a:avLst/>
            <a:gdLst/>
            <a:ahLst/>
            <a:cxnLst/>
            <a:rect l="l" t="t" r="r" b="b"/>
            <a:pathLst>
              <a:path w="1482172" h="1455224">
                <a:moveTo>
                  <a:pt x="0" y="0"/>
                </a:moveTo>
                <a:lnTo>
                  <a:pt x="1482172" y="0"/>
                </a:lnTo>
                <a:lnTo>
                  <a:pt x="1482172" y="1455223"/>
                </a:lnTo>
                <a:lnTo>
                  <a:pt x="0" y="145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11301" y="2121456"/>
            <a:ext cx="2751487" cy="506136"/>
          </a:xfrm>
          <a:custGeom>
            <a:avLst/>
            <a:gdLst/>
            <a:ahLst/>
            <a:cxnLst/>
            <a:rect l="l" t="t" r="r" b="b"/>
            <a:pathLst>
              <a:path w="2751487" h="506136">
                <a:moveTo>
                  <a:pt x="0" y="0"/>
                </a:moveTo>
                <a:lnTo>
                  <a:pt x="2751487" y="0"/>
                </a:lnTo>
                <a:lnTo>
                  <a:pt x="2751487" y="506136"/>
                </a:lnTo>
                <a:lnTo>
                  <a:pt x="0" y="506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05717" y="1518907"/>
            <a:ext cx="1345106" cy="1345106"/>
          </a:xfrm>
          <a:custGeom>
            <a:avLst/>
            <a:gdLst/>
            <a:ahLst/>
            <a:cxnLst/>
            <a:rect l="l" t="t" r="r" b="b"/>
            <a:pathLst>
              <a:path w="1345106" h="1345106">
                <a:moveTo>
                  <a:pt x="0" y="0"/>
                </a:moveTo>
                <a:lnTo>
                  <a:pt x="1345106" y="0"/>
                </a:lnTo>
                <a:lnTo>
                  <a:pt x="1345106" y="1345106"/>
                </a:lnTo>
                <a:lnTo>
                  <a:pt x="0" y="1345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79016" y="1749241"/>
            <a:ext cx="1285847" cy="1239089"/>
          </a:xfrm>
          <a:custGeom>
            <a:avLst/>
            <a:gdLst/>
            <a:ahLst/>
            <a:cxnLst/>
            <a:rect l="l" t="t" r="r" b="b"/>
            <a:pathLst>
              <a:path w="1285847" h="1239089">
                <a:moveTo>
                  <a:pt x="0" y="0"/>
                </a:moveTo>
                <a:lnTo>
                  <a:pt x="1285847" y="0"/>
                </a:lnTo>
                <a:lnTo>
                  <a:pt x="1285847" y="1239089"/>
                </a:lnTo>
                <a:lnTo>
                  <a:pt x="0" y="1239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15049" y="4697301"/>
            <a:ext cx="4164282" cy="5000776"/>
          </a:xfrm>
          <a:custGeom>
            <a:avLst/>
            <a:gdLst/>
            <a:ahLst/>
            <a:cxnLst/>
            <a:rect l="l" t="t" r="r" b="b"/>
            <a:pathLst>
              <a:path w="4164282" h="5000776">
                <a:moveTo>
                  <a:pt x="0" y="0"/>
                </a:moveTo>
                <a:lnTo>
                  <a:pt x="4164282" y="0"/>
                </a:lnTo>
                <a:lnTo>
                  <a:pt x="4164282" y="5000775"/>
                </a:lnTo>
                <a:lnTo>
                  <a:pt x="0" y="50007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70623" y="2842096"/>
            <a:ext cx="996293" cy="84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  <a:spcBef>
                <a:spcPct val="0"/>
              </a:spcBef>
            </a:pPr>
            <a:r>
              <a:rPr lang="en-US" sz="494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1641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52109" y="2842096"/>
            <a:ext cx="1069871" cy="84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  <a:spcBef>
                <a:spcPct val="0"/>
              </a:spcBef>
            </a:pPr>
            <a:r>
              <a:rPr lang="en-US" sz="494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201k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94651" y="2842096"/>
            <a:ext cx="709101" cy="84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  <a:spcBef>
                <a:spcPct val="0"/>
              </a:spcBef>
            </a:pPr>
            <a:r>
              <a:rPr lang="en-US" sz="494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72210" y="2842096"/>
            <a:ext cx="547540" cy="84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9"/>
              </a:lnSpc>
              <a:spcBef>
                <a:spcPct val="0"/>
              </a:spcBef>
            </a:pPr>
            <a:r>
              <a:rPr lang="en-US" sz="4949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9173" y="3781908"/>
            <a:ext cx="1959193" cy="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Open Rest’nts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14387" y="3705083"/>
            <a:ext cx="2661746" cy="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Avg. Rev’w/Rest’nt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86203" y="3705083"/>
            <a:ext cx="2319554" cy="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Avg. Rev’w/User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7522" y="3781908"/>
            <a:ext cx="1137966" cy="46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Reviews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0786" y="5782147"/>
            <a:ext cx="1949603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Rest’nt Name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07125" y="4874535"/>
            <a:ext cx="2519164" cy="61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2"/>
              </a:lnSpc>
              <a:spcBef>
                <a:spcPct val="0"/>
              </a:spcBef>
            </a:pPr>
            <a:r>
              <a:rPr lang="en-US" sz="3637" b="1">
                <a:solidFill>
                  <a:srgbClr val="D3212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016" y="6359631"/>
            <a:ext cx="1774581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Star Ratings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95855" y="7514601"/>
            <a:ext cx="1299933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Category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89173" y="8669570"/>
            <a:ext cx="954965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user id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15312" y="8092086"/>
            <a:ext cx="1261020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32695" y="6937116"/>
            <a:ext cx="1801989" cy="47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b="1">
                <a:solidFill>
                  <a:srgbClr val="0D222A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Review Text</a:t>
            </a:r>
          </a:p>
        </p:txBody>
      </p:sp>
      <p:sp>
        <p:nvSpPr>
          <p:cNvPr id="25" name="Freeform 25"/>
          <p:cNvSpPr/>
          <p:nvPr/>
        </p:nvSpPr>
        <p:spPr>
          <a:xfrm>
            <a:off x="16975006" y="8730781"/>
            <a:ext cx="1527377" cy="2013017"/>
          </a:xfrm>
          <a:custGeom>
            <a:avLst/>
            <a:gdLst/>
            <a:ahLst/>
            <a:cxnLst/>
            <a:rect l="l" t="t" r="r" b="b"/>
            <a:pathLst>
              <a:path w="1527377" h="2013017">
                <a:moveTo>
                  <a:pt x="0" y="0"/>
                </a:moveTo>
                <a:lnTo>
                  <a:pt x="1527376" y="0"/>
                </a:lnTo>
                <a:lnTo>
                  <a:pt x="1527376" y="2013017"/>
                </a:lnTo>
                <a:lnTo>
                  <a:pt x="0" y="2013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0" y="0"/>
            <a:ext cx="3127223" cy="10271151"/>
            <a:chOff x="0" y="0"/>
            <a:chExt cx="823631" cy="270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3631" cy="2705159"/>
            </a:xfrm>
            <a:custGeom>
              <a:avLst/>
              <a:gdLst/>
              <a:ahLst/>
              <a:cxnLst/>
              <a:rect l="l" t="t" r="r" b="b"/>
              <a:pathLst>
                <a:path w="823631" h="2705159">
                  <a:moveTo>
                    <a:pt x="0" y="0"/>
                  </a:moveTo>
                  <a:lnTo>
                    <a:pt x="823631" y="0"/>
                  </a:lnTo>
                  <a:lnTo>
                    <a:pt x="823631" y="2705159"/>
                  </a:lnTo>
                  <a:lnTo>
                    <a:pt x="0" y="2705159"/>
                  </a:lnTo>
                  <a:close/>
                </a:path>
              </a:pathLst>
            </a:custGeom>
            <a:gradFill rotWithShape="1"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2363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52765" y="7346150"/>
            <a:ext cx="1527377" cy="2013017"/>
          </a:xfrm>
          <a:custGeom>
            <a:avLst/>
            <a:gdLst/>
            <a:ahLst/>
            <a:cxnLst/>
            <a:rect l="l" t="t" r="r" b="b"/>
            <a:pathLst>
              <a:path w="1527377" h="2013017">
                <a:moveTo>
                  <a:pt x="0" y="0"/>
                </a:moveTo>
                <a:lnTo>
                  <a:pt x="1527377" y="0"/>
                </a:lnTo>
                <a:lnTo>
                  <a:pt x="1527377" y="2013017"/>
                </a:lnTo>
                <a:lnTo>
                  <a:pt x="0" y="2013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552765" y="3839058"/>
            <a:ext cx="1527377" cy="2013017"/>
          </a:xfrm>
          <a:custGeom>
            <a:avLst/>
            <a:gdLst/>
            <a:ahLst/>
            <a:cxnLst/>
            <a:rect l="l" t="t" r="r" b="b"/>
            <a:pathLst>
              <a:path w="1527377" h="2013017">
                <a:moveTo>
                  <a:pt x="0" y="0"/>
                </a:moveTo>
                <a:lnTo>
                  <a:pt x="1527377" y="0"/>
                </a:lnTo>
                <a:lnTo>
                  <a:pt x="1527377" y="2013017"/>
                </a:lnTo>
                <a:lnTo>
                  <a:pt x="0" y="2013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552765" y="457790"/>
            <a:ext cx="1527377" cy="2013017"/>
          </a:xfrm>
          <a:custGeom>
            <a:avLst/>
            <a:gdLst/>
            <a:ahLst/>
            <a:cxnLst/>
            <a:rect l="l" t="t" r="r" b="b"/>
            <a:pathLst>
              <a:path w="1527377" h="2013017">
                <a:moveTo>
                  <a:pt x="0" y="0"/>
                </a:moveTo>
                <a:lnTo>
                  <a:pt x="1527377" y="0"/>
                </a:lnTo>
                <a:lnTo>
                  <a:pt x="1527377" y="2013017"/>
                </a:lnTo>
                <a:lnTo>
                  <a:pt x="0" y="20130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726" y="-1543050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3060" y="2623464"/>
            <a:ext cx="5756320" cy="3779181"/>
          </a:xfrm>
          <a:custGeom>
            <a:avLst/>
            <a:gdLst/>
            <a:ahLst/>
            <a:cxnLst/>
            <a:rect l="l" t="t" r="r" b="b"/>
            <a:pathLst>
              <a:path w="5756320" h="3779181">
                <a:moveTo>
                  <a:pt x="0" y="0"/>
                </a:moveTo>
                <a:lnTo>
                  <a:pt x="5756320" y="0"/>
                </a:lnTo>
                <a:lnTo>
                  <a:pt x="5756320" y="3779181"/>
                </a:lnTo>
                <a:lnTo>
                  <a:pt x="0" y="3779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00832" y="2628387"/>
            <a:ext cx="5936995" cy="3774258"/>
          </a:xfrm>
          <a:custGeom>
            <a:avLst/>
            <a:gdLst/>
            <a:ahLst/>
            <a:cxnLst/>
            <a:rect l="l" t="t" r="r" b="b"/>
            <a:pathLst>
              <a:path w="5936995" h="3774258">
                <a:moveTo>
                  <a:pt x="0" y="0"/>
                </a:moveTo>
                <a:lnTo>
                  <a:pt x="5936995" y="0"/>
                </a:lnTo>
                <a:lnTo>
                  <a:pt x="5936995" y="3774258"/>
                </a:lnTo>
                <a:lnTo>
                  <a:pt x="0" y="3774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31" b="-6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78485" y="2697905"/>
            <a:ext cx="2292611" cy="3021563"/>
          </a:xfrm>
          <a:custGeom>
            <a:avLst/>
            <a:gdLst/>
            <a:ahLst/>
            <a:cxnLst/>
            <a:rect l="l" t="t" r="r" b="b"/>
            <a:pathLst>
              <a:path w="2292611" h="3021563">
                <a:moveTo>
                  <a:pt x="0" y="0"/>
                </a:moveTo>
                <a:lnTo>
                  <a:pt x="2292610" y="0"/>
                </a:lnTo>
                <a:lnTo>
                  <a:pt x="2292610" y="3021563"/>
                </a:lnTo>
                <a:lnTo>
                  <a:pt x="0" y="302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2089" y="8197080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556979" y="6701203"/>
            <a:ext cx="3128482" cy="1912716"/>
            <a:chOff x="0" y="0"/>
            <a:chExt cx="1425683" cy="8716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5683" cy="871645"/>
            </a:xfrm>
            <a:custGeom>
              <a:avLst/>
              <a:gdLst/>
              <a:ahLst/>
              <a:cxnLst/>
              <a:rect l="l" t="t" r="r" b="b"/>
              <a:pathLst>
                <a:path w="1425683" h="871645">
                  <a:moveTo>
                    <a:pt x="712841" y="0"/>
                  </a:moveTo>
                  <a:lnTo>
                    <a:pt x="851215" y="120093"/>
                  </a:lnTo>
                  <a:lnTo>
                    <a:pt x="1069262" y="58389"/>
                  </a:lnTo>
                  <a:lnTo>
                    <a:pt x="1090883" y="204692"/>
                  </a:lnTo>
                  <a:lnTo>
                    <a:pt x="1330180" y="217911"/>
                  </a:lnTo>
                  <a:lnTo>
                    <a:pt x="1229255" y="351222"/>
                  </a:lnTo>
                  <a:lnTo>
                    <a:pt x="1425683" y="435822"/>
                  </a:lnTo>
                  <a:lnTo>
                    <a:pt x="1229255" y="520422"/>
                  </a:lnTo>
                  <a:lnTo>
                    <a:pt x="1330180" y="653734"/>
                  </a:lnTo>
                  <a:lnTo>
                    <a:pt x="1090883" y="666953"/>
                  </a:lnTo>
                  <a:lnTo>
                    <a:pt x="1069262" y="813256"/>
                  </a:lnTo>
                  <a:lnTo>
                    <a:pt x="851215" y="751551"/>
                  </a:lnTo>
                  <a:lnTo>
                    <a:pt x="712841" y="871645"/>
                  </a:lnTo>
                  <a:lnTo>
                    <a:pt x="574468" y="751551"/>
                  </a:lnTo>
                  <a:lnTo>
                    <a:pt x="356421" y="813256"/>
                  </a:lnTo>
                  <a:lnTo>
                    <a:pt x="334799" y="666953"/>
                  </a:lnTo>
                  <a:lnTo>
                    <a:pt x="95503" y="653734"/>
                  </a:lnTo>
                  <a:lnTo>
                    <a:pt x="196427" y="520422"/>
                  </a:lnTo>
                  <a:lnTo>
                    <a:pt x="0" y="435822"/>
                  </a:lnTo>
                  <a:lnTo>
                    <a:pt x="196427" y="351222"/>
                  </a:lnTo>
                  <a:lnTo>
                    <a:pt x="95503" y="217911"/>
                  </a:lnTo>
                  <a:lnTo>
                    <a:pt x="334799" y="204692"/>
                  </a:lnTo>
                  <a:lnTo>
                    <a:pt x="356421" y="58389"/>
                  </a:lnTo>
                  <a:lnTo>
                    <a:pt x="574468" y="120093"/>
                  </a:lnTo>
                  <a:lnTo>
                    <a:pt x="712841" y="0"/>
                  </a:lnTo>
                  <a:close/>
                </a:path>
              </a:pathLst>
            </a:custGeom>
            <a:solidFill>
              <a:srgbClr val="D3212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2763" y="88570"/>
              <a:ext cx="980157" cy="646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r>
                <a:rPr lang="en-US" sz="2638" b="1">
                  <a:solidFill>
                    <a:srgbClr val="F8F8F8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Bias</a:t>
              </a:r>
            </a:p>
            <a:p>
              <a:pPr algn="ctr">
                <a:lnSpc>
                  <a:spcPts val="1593"/>
                </a:lnSpc>
              </a:pPr>
              <a:r>
                <a:rPr lang="en-US" sz="1138" b="1">
                  <a:solidFill>
                    <a:srgbClr val="F8F8F8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small # of restaurant dominants a large # of reviews</a:t>
              </a:r>
            </a:p>
            <a:p>
              <a:pPr algn="ctr">
                <a:lnSpc>
                  <a:spcPts val="1593"/>
                </a:lnSpc>
              </a:pPr>
              <a:endParaRPr lang="en-US" sz="1138" b="1">
                <a:solidFill>
                  <a:srgbClr val="F8F8F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81607" y="6614412"/>
            <a:ext cx="1633581" cy="1633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F6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6689158" y="7061357"/>
            <a:ext cx="818478" cy="800621"/>
          </a:xfrm>
          <a:custGeom>
            <a:avLst/>
            <a:gdLst/>
            <a:ahLst/>
            <a:cxnLst/>
            <a:rect l="l" t="t" r="r" b="b"/>
            <a:pathLst>
              <a:path w="818478" h="800621">
                <a:moveTo>
                  <a:pt x="0" y="0"/>
                </a:moveTo>
                <a:lnTo>
                  <a:pt x="818479" y="0"/>
                </a:lnTo>
                <a:lnTo>
                  <a:pt x="818479" y="800620"/>
                </a:lnTo>
                <a:lnTo>
                  <a:pt x="0" y="800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127336" y="8146168"/>
            <a:ext cx="1633581" cy="16335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19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34887" y="8664212"/>
            <a:ext cx="818478" cy="800621"/>
          </a:xfrm>
          <a:custGeom>
            <a:avLst/>
            <a:gdLst/>
            <a:ahLst/>
            <a:cxnLst/>
            <a:rect l="l" t="t" r="r" b="b"/>
            <a:pathLst>
              <a:path w="818478" h="800621">
                <a:moveTo>
                  <a:pt x="0" y="0"/>
                </a:moveTo>
                <a:lnTo>
                  <a:pt x="818479" y="0"/>
                </a:lnTo>
                <a:lnTo>
                  <a:pt x="818479" y="800621"/>
                </a:lnTo>
                <a:lnTo>
                  <a:pt x="0" y="800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420232" y="7788555"/>
            <a:ext cx="1202061" cy="71522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1937827" y="2623464"/>
            <a:ext cx="6240118" cy="3779181"/>
          </a:xfrm>
          <a:custGeom>
            <a:avLst/>
            <a:gdLst/>
            <a:ahLst/>
            <a:cxnLst/>
            <a:rect l="l" t="t" r="r" b="b"/>
            <a:pathLst>
              <a:path w="6240118" h="3779181">
                <a:moveTo>
                  <a:pt x="0" y="0"/>
                </a:moveTo>
                <a:lnTo>
                  <a:pt x="6240117" y="0"/>
                </a:lnTo>
                <a:lnTo>
                  <a:pt x="6240117" y="3779181"/>
                </a:lnTo>
                <a:lnTo>
                  <a:pt x="0" y="3779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69" t="-21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357063" y="6663103"/>
            <a:ext cx="4234528" cy="241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VADER (Valence Aware Dictionary and Sentiment Reasoner) </a:t>
            </a:r>
          </a:p>
          <a:p>
            <a:pPr marL="430278" lvl="1" indent="-215139" algn="l">
              <a:lnSpc>
                <a:spcPts val="2790"/>
              </a:lnSpc>
              <a:buFont typeface="Arial"/>
              <a:buChar char="•"/>
            </a:pPr>
            <a:r>
              <a:rPr lang="en-US" sz="199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built for social media and short texts</a:t>
            </a:r>
          </a:p>
          <a:p>
            <a:pPr algn="l">
              <a:lnSpc>
                <a:spcPts val="2790"/>
              </a:lnSpc>
            </a:pPr>
            <a:endParaRPr lang="en-US" sz="1992" b="1">
              <a:solidFill>
                <a:srgbClr val="00000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  <a:p>
            <a:pPr algn="l">
              <a:lnSpc>
                <a:spcPts val="2790"/>
              </a:lnSpc>
            </a:pPr>
            <a:r>
              <a:rPr lang="en-US" sz="199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  good choice for Yelp reviews- a form</a:t>
            </a:r>
          </a:p>
          <a:p>
            <a:pPr algn="l">
              <a:lnSpc>
                <a:spcPts val="2790"/>
              </a:lnSpc>
            </a:pPr>
            <a:r>
              <a:rPr lang="en-US" sz="199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  of social media reviews tailored for</a:t>
            </a:r>
          </a:p>
          <a:p>
            <a:pPr algn="l">
              <a:lnSpc>
                <a:spcPts val="2790"/>
              </a:lnSpc>
              <a:spcBef>
                <a:spcPct val="0"/>
              </a:spcBef>
            </a:pPr>
            <a:r>
              <a:rPr lang="en-US" sz="1992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  business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511900" y="8147113"/>
            <a:ext cx="238840" cy="22092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712000" y="189290"/>
            <a:ext cx="1176232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59"/>
              </a:lnSpc>
              <a:spcBef>
                <a:spcPct val="0"/>
              </a:spcBef>
            </a:pPr>
            <a:r>
              <a:rPr lang="en-US" sz="68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Further Exploratory Data Analysis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16881" y="961904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4930" y="1671380"/>
            <a:ext cx="5072580" cy="42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Distribution of Reviews per Restaurant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79817" y="1671380"/>
            <a:ext cx="5111041" cy="429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6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Distribution of Average User Ratings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55337" y="8822024"/>
            <a:ext cx="2680001" cy="68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sz="198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Users are more inclined to leave polarizing reviews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98540" y="1664418"/>
            <a:ext cx="5151575" cy="4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6"/>
              </a:lnSpc>
              <a:spcBef>
                <a:spcPct val="0"/>
              </a:spcBef>
            </a:pPr>
            <a:r>
              <a:rPr lang="en-US" sz="2561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Sentiment Distribution in Yelp Reviews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4618" y="-101457"/>
            <a:ext cx="4265812" cy="10271151"/>
            <a:chOff x="0" y="0"/>
            <a:chExt cx="1123506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506" cy="2705159"/>
            </a:xfrm>
            <a:custGeom>
              <a:avLst/>
              <a:gdLst/>
              <a:ahLst/>
              <a:cxnLst/>
              <a:rect l="l" t="t" r="r" b="b"/>
              <a:pathLst>
                <a:path w="1123506" h="2705159">
                  <a:moveTo>
                    <a:pt x="0" y="0"/>
                  </a:moveTo>
                  <a:lnTo>
                    <a:pt x="1123506" y="0"/>
                  </a:lnTo>
                  <a:lnTo>
                    <a:pt x="1123506" y="2705159"/>
                  </a:lnTo>
                  <a:lnTo>
                    <a:pt x="0" y="2705159"/>
                  </a:lnTo>
                  <a:close/>
                </a:path>
              </a:pathLst>
            </a:custGeom>
            <a:gradFill rotWithShape="1"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3506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16726" y="-2118495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6264" y="3406005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2089" y="8931432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70976" y="223913"/>
            <a:ext cx="1176232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59"/>
              </a:lnSpc>
              <a:spcBef>
                <a:spcPct val="0"/>
              </a:spcBef>
            </a:pPr>
            <a:r>
              <a:rPr lang="en-US" sz="68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Further Exploratory Data 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16881" y="961904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10" name="Freeform 10"/>
          <p:cNvSpPr/>
          <p:nvPr/>
        </p:nvSpPr>
        <p:spPr>
          <a:xfrm>
            <a:off x="2519984" y="2896642"/>
            <a:ext cx="7204354" cy="4493716"/>
          </a:xfrm>
          <a:custGeom>
            <a:avLst/>
            <a:gdLst/>
            <a:ahLst/>
            <a:cxnLst/>
            <a:rect l="l" t="t" r="r" b="b"/>
            <a:pathLst>
              <a:path w="7204354" h="4493716">
                <a:moveTo>
                  <a:pt x="0" y="0"/>
                </a:moveTo>
                <a:lnTo>
                  <a:pt x="7204354" y="0"/>
                </a:lnTo>
                <a:lnTo>
                  <a:pt x="7204354" y="4493716"/>
                </a:lnTo>
                <a:lnTo>
                  <a:pt x="0" y="4493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05549" y="2132463"/>
            <a:ext cx="5091739" cy="44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3"/>
              </a:lnSpc>
              <a:spcBef>
                <a:spcPct val="0"/>
              </a:spcBef>
            </a:pPr>
            <a:r>
              <a:rPr lang="en-US" sz="263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Distribution of Review Lengths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47406" y="7657707"/>
            <a:ext cx="4808026" cy="215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141" lvl="1" indent="-266570" algn="l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Avg Reviews:</a:t>
            </a:r>
            <a:r>
              <a:rPr lang="en-US" sz="246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50-150 words</a:t>
            </a:r>
          </a:p>
          <a:p>
            <a:pPr marL="533141" lvl="1" indent="-266570" algn="l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Long Reviews: 500 words. </a:t>
            </a:r>
          </a:p>
          <a:p>
            <a:pPr marL="533141" lvl="1" indent="-266570" algn="l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Variation in detailed feedbacks may impact NLP-based recommendations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71988" y="3141178"/>
            <a:ext cx="7538152" cy="4004643"/>
          </a:xfrm>
          <a:custGeom>
            <a:avLst/>
            <a:gdLst/>
            <a:ahLst/>
            <a:cxnLst/>
            <a:rect l="l" t="t" r="r" b="b"/>
            <a:pathLst>
              <a:path w="7538152" h="4004643">
                <a:moveTo>
                  <a:pt x="0" y="0"/>
                </a:moveTo>
                <a:lnTo>
                  <a:pt x="7538152" y="0"/>
                </a:lnTo>
                <a:lnTo>
                  <a:pt x="7538152" y="4004644"/>
                </a:lnTo>
                <a:lnTo>
                  <a:pt x="0" y="4004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366680" y="7657707"/>
            <a:ext cx="6748767" cy="129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141" lvl="1" indent="-266571" algn="l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Common words: “food,” “place,” and “order” </a:t>
            </a:r>
          </a:p>
          <a:p>
            <a:pPr marL="533141" lvl="1" indent="-266571" algn="l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useful for sentiment analysis and context-aware recommendation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4618" y="-101457"/>
            <a:ext cx="4759024" cy="10271151"/>
            <a:chOff x="0" y="0"/>
            <a:chExt cx="1253406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406" cy="2705159"/>
            </a:xfrm>
            <a:custGeom>
              <a:avLst/>
              <a:gdLst/>
              <a:ahLst/>
              <a:cxnLst/>
              <a:rect l="l" t="t" r="r" b="b"/>
              <a:pathLst>
                <a:path w="1253406" h="2705159">
                  <a:moveTo>
                    <a:pt x="0" y="0"/>
                  </a:moveTo>
                  <a:lnTo>
                    <a:pt x="1253406" y="0"/>
                  </a:lnTo>
                  <a:lnTo>
                    <a:pt x="1253406" y="2705159"/>
                  </a:lnTo>
                  <a:lnTo>
                    <a:pt x="0" y="2705159"/>
                  </a:lnTo>
                  <a:close/>
                </a:path>
              </a:pathLst>
            </a:custGeom>
            <a:gradFill rotWithShape="1">
              <a:gsLst>
                <a:gs pos="0">
                  <a:srgbClr val="D32128">
                    <a:alpha val="49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3406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543050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4615" y="3406468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2089" y="8145156"/>
            <a:ext cx="2341578" cy="3086100"/>
          </a:xfrm>
          <a:custGeom>
            <a:avLst/>
            <a:gdLst/>
            <a:ahLst/>
            <a:cxnLst/>
            <a:rect l="l" t="t" r="r" b="b"/>
            <a:pathLst>
              <a:path w="2341578" h="3086100">
                <a:moveTo>
                  <a:pt x="0" y="0"/>
                </a:moveTo>
                <a:lnTo>
                  <a:pt x="2341578" y="0"/>
                </a:lnTo>
                <a:lnTo>
                  <a:pt x="234157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70976" y="223913"/>
            <a:ext cx="1176232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59"/>
              </a:lnSpc>
              <a:spcBef>
                <a:spcPct val="0"/>
              </a:spcBef>
            </a:pPr>
            <a:r>
              <a:rPr lang="en-US" sz="6899" b="1" i="1">
                <a:solidFill>
                  <a:srgbClr val="D32128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Further Exploratory Data 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16881" y="961904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32128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0976" y="2066330"/>
            <a:ext cx="9655886" cy="4117015"/>
          </a:xfrm>
          <a:custGeom>
            <a:avLst/>
            <a:gdLst/>
            <a:ahLst/>
            <a:cxnLst/>
            <a:rect l="l" t="t" r="r" b="b"/>
            <a:pathLst>
              <a:path w="9655886" h="4117015">
                <a:moveTo>
                  <a:pt x="0" y="0"/>
                </a:moveTo>
                <a:lnTo>
                  <a:pt x="9655885" y="0"/>
                </a:lnTo>
                <a:lnTo>
                  <a:pt x="9655885" y="4117014"/>
                </a:lnTo>
                <a:lnTo>
                  <a:pt x="0" y="4117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894479" y="1459331"/>
            <a:ext cx="6125962" cy="49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5"/>
              </a:lnSpc>
              <a:spcBef>
                <a:spcPct val="0"/>
              </a:spcBef>
            </a:pPr>
            <a:r>
              <a:rPr lang="en-US" sz="287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Topic Modeling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0976" y="6407206"/>
            <a:ext cx="9655886" cy="376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LDA topic modeling identified five key themes in Yelp reviews:</a:t>
            </a:r>
          </a:p>
          <a:p>
            <a:pPr marL="510654" lvl="1" indent="-255327" algn="l">
              <a:lnSpc>
                <a:spcPts val="3311"/>
              </a:lnSpc>
              <a:buFont typeface="Arial"/>
              <a:buChar char="•"/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Customer Experience &amp; Service Quality: Focus on service, satisfaction, and repeat visits.</a:t>
            </a:r>
          </a:p>
          <a:p>
            <a:pPr marL="510654" lvl="1" indent="-255327" algn="l">
              <a:lnSpc>
                <a:spcPts val="3311"/>
              </a:lnSpc>
              <a:buFont typeface="Arial"/>
              <a:buChar char="•"/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Specific Food Items &amp; Orders: Mentions of sandwiches, burgers, and fries dominate.</a:t>
            </a:r>
          </a:p>
          <a:p>
            <a:pPr marL="510654" lvl="1" indent="-255327" algn="l">
              <a:lnSpc>
                <a:spcPts val="3311"/>
              </a:lnSpc>
              <a:buFont typeface="Arial"/>
              <a:buChar char="•"/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Wait Time &amp; Order Process: Concerns about service efficiency and delays.</a:t>
            </a:r>
          </a:p>
          <a:p>
            <a:pPr marL="510654" lvl="1" indent="-255327" algn="l">
              <a:lnSpc>
                <a:spcPts val="3311"/>
              </a:lnSpc>
              <a:buFont typeface="Arial"/>
              <a:buChar char="•"/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Freshness &amp; Ingredients: Emphasis on food quality, freshness, and taste.</a:t>
            </a:r>
          </a:p>
          <a:p>
            <a:pPr marL="510654" lvl="1" indent="-255327" algn="l">
              <a:lnSpc>
                <a:spcPts val="3311"/>
              </a:lnSpc>
              <a:spcBef>
                <a:spcPct val="0"/>
              </a:spcBef>
              <a:buFont typeface="Arial"/>
              <a:buChar char="•"/>
            </a:pPr>
            <a:r>
              <a:rPr lang="en-US" sz="236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Overall Restaurant Recommendation: Positive feedback and repeat visit intentions.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Custom</PresentationFormat>
  <Paragraphs>218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Cormorant Garamond</vt:lpstr>
      <vt:lpstr>Calibri</vt:lpstr>
      <vt:lpstr>Cormorant Garamond Bold Italics</vt:lpstr>
      <vt:lpstr>Cormorant Garamond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509 project </dc:title>
  <cp:lastModifiedBy>Francis Xavier Inyangat</cp:lastModifiedBy>
  <cp:revision>2</cp:revision>
  <dcterms:created xsi:type="dcterms:W3CDTF">2006-08-16T00:00:00Z</dcterms:created>
  <dcterms:modified xsi:type="dcterms:W3CDTF">2025-03-05T04:30:53Z</dcterms:modified>
  <dc:identifier>DAGfrFQ_vwk</dc:identifier>
</cp:coreProperties>
</file>